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17"/>
  </p:notesMasterIdLst>
  <p:sldIdLst>
    <p:sldId id="274" r:id="rId3"/>
    <p:sldId id="312" r:id="rId4"/>
    <p:sldId id="313" r:id="rId5"/>
    <p:sldId id="314" r:id="rId6"/>
    <p:sldId id="315" r:id="rId7"/>
    <p:sldId id="317" r:id="rId8"/>
    <p:sldId id="319" r:id="rId9"/>
    <p:sldId id="323" r:id="rId10"/>
    <p:sldId id="326" r:id="rId11"/>
    <p:sldId id="327" r:id="rId12"/>
    <p:sldId id="328" r:id="rId13"/>
    <p:sldId id="329" r:id="rId14"/>
    <p:sldId id="330" r:id="rId15"/>
    <p:sldId id="331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746" autoAdjust="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F61CB-1238-4BDA-BA29-4A8A5BE580C1}" type="datetimeFigureOut">
              <a:rPr lang="ko-KR" altLang="en-US" smtClean="0"/>
              <a:pPr/>
              <a:t>2017-11-06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F2DF9E-6AD7-4267-BDE4-028AC367FDA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3316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  <p:sp>
        <p:nvSpPr>
          <p:cNvPr id="130052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1CFA5A-C334-4A3B-90A6-340A5C3413BA}" type="slidenum">
              <a:rPr lang="ko-KR" altLang="en-US" smtClean="0"/>
              <a:pPr>
                <a:defRPr/>
              </a:pPr>
              <a:t>2</a:t>
            </a:fld>
            <a:endParaRPr lang="en-US" altLang="ko-K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  <p:sp>
        <p:nvSpPr>
          <p:cNvPr id="131076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0C1EDA-E2CD-47E9-BED3-071C8CE7A37D}" type="slidenum">
              <a:rPr lang="ko-KR" altLang="en-US" smtClean="0"/>
              <a:pPr>
                <a:defRPr/>
              </a:pPr>
              <a:t>3</a:t>
            </a:fld>
            <a:endParaRPr lang="en-US" altLang="ko-K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  <p:sp>
        <p:nvSpPr>
          <p:cNvPr id="13312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4F0FDD-EDAC-483B-AFFF-B20B71EDA1C8}" type="slidenum">
              <a:rPr lang="ko-KR" altLang="en-US" smtClean="0"/>
              <a:pPr>
                <a:defRPr/>
              </a:pPr>
              <a:t>4</a:t>
            </a:fld>
            <a:endParaRPr lang="en-US" altLang="ko-K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  <p:sp>
        <p:nvSpPr>
          <p:cNvPr id="134148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995ABC-B4A0-4FF4-B9A4-188B26C55B46}" type="slidenum">
              <a:rPr lang="ko-KR" altLang="en-US" smtClean="0"/>
              <a:pPr>
                <a:defRPr/>
              </a:pPr>
              <a:t>5</a:t>
            </a:fld>
            <a:endParaRPr lang="en-US" altLang="ko-K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  <p:sp>
        <p:nvSpPr>
          <p:cNvPr id="137220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A0620F-4F56-4DEB-A9B9-03628BB356EC}" type="slidenum">
              <a:rPr lang="ko-KR" altLang="en-US" smtClean="0"/>
              <a:pPr>
                <a:defRPr/>
              </a:pPr>
              <a:t>6</a:t>
            </a:fld>
            <a:endParaRPr lang="en-US" altLang="ko-K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  <p:sp>
        <p:nvSpPr>
          <p:cNvPr id="140292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0A5B6C-876E-4060-8CED-574AA665D1C5}" type="slidenum">
              <a:rPr lang="ko-KR" altLang="en-US" smtClean="0"/>
              <a:pPr>
                <a:defRPr/>
              </a:pPr>
              <a:t>7</a:t>
            </a:fld>
            <a:endParaRPr lang="en-US" altLang="ko-K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  <p:sp>
        <p:nvSpPr>
          <p:cNvPr id="94212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599069-1D38-42C4-8620-FE5B8ACC0C0A}" type="slidenum">
              <a:rPr lang="ko-KR" altLang="en-US" smtClean="0"/>
              <a:pPr>
                <a:defRPr/>
              </a:pPr>
              <a:t>8</a:t>
            </a:fld>
            <a:endParaRPr lang="en-US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B19E-AA9E-4EA6-B82F-205D9AC33A0F}" type="datetimeFigureOut">
              <a:rPr lang="ko-KR" altLang="en-US" smtClean="0"/>
              <a:pPr/>
              <a:t>2017-11-06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8C80-D709-4C14-9FE5-600D939509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2492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B19E-AA9E-4EA6-B82F-205D9AC33A0F}" type="datetimeFigureOut">
              <a:rPr lang="ko-KR" altLang="en-US" smtClean="0"/>
              <a:pPr/>
              <a:t>2017-11-06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8C80-D709-4C14-9FE5-600D939509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605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B19E-AA9E-4EA6-B82F-205D9AC33A0F}" type="datetimeFigureOut">
              <a:rPr lang="ko-KR" altLang="en-US" smtClean="0"/>
              <a:pPr/>
              <a:t>2017-11-06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8C80-D709-4C14-9FE5-600D939509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7625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8510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74313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915605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7268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70989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63402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6874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379025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B19E-AA9E-4EA6-B82F-205D9AC33A0F}" type="datetimeFigureOut">
              <a:rPr lang="ko-KR" altLang="en-US" smtClean="0"/>
              <a:pPr/>
              <a:t>2017-11-06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8C80-D709-4C14-9FE5-600D939509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7928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22128287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79099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800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B19E-AA9E-4EA6-B82F-205D9AC33A0F}" type="datetimeFigureOut">
              <a:rPr lang="ko-KR" altLang="en-US" smtClean="0"/>
              <a:pPr/>
              <a:t>2017-11-06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8C80-D709-4C14-9FE5-600D939509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7433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B19E-AA9E-4EA6-B82F-205D9AC33A0F}" type="datetimeFigureOut">
              <a:rPr lang="ko-KR" altLang="en-US" smtClean="0"/>
              <a:pPr/>
              <a:t>2017-11-06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8C80-D709-4C14-9FE5-600D939509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778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B19E-AA9E-4EA6-B82F-205D9AC33A0F}" type="datetimeFigureOut">
              <a:rPr lang="ko-KR" altLang="en-US" smtClean="0"/>
              <a:pPr/>
              <a:t>2017-11-06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8C80-D709-4C14-9FE5-600D939509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112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B19E-AA9E-4EA6-B82F-205D9AC33A0F}" type="datetimeFigureOut">
              <a:rPr lang="ko-KR" altLang="en-US" smtClean="0"/>
              <a:pPr/>
              <a:t>2017-11-06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8C80-D709-4C14-9FE5-600D939509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6914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B19E-AA9E-4EA6-B82F-205D9AC33A0F}" type="datetimeFigureOut">
              <a:rPr lang="ko-KR" altLang="en-US" smtClean="0"/>
              <a:pPr/>
              <a:t>2017-11-06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8C80-D709-4C14-9FE5-600D939509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250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B19E-AA9E-4EA6-B82F-205D9AC33A0F}" type="datetimeFigureOut">
              <a:rPr lang="ko-KR" altLang="en-US" smtClean="0"/>
              <a:pPr/>
              <a:t>2017-11-06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8C80-D709-4C14-9FE5-600D939509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8589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B19E-AA9E-4EA6-B82F-205D9AC33A0F}" type="datetimeFigureOut">
              <a:rPr lang="ko-KR" altLang="en-US" smtClean="0"/>
              <a:pPr/>
              <a:t>2017-11-06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18C80-D709-4C14-9FE5-600D939509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0594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FB19E-AA9E-4EA6-B82F-205D9AC33A0F}" type="datetimeFigureOut">
              <a:rPr lang="ko-KR" altLang="en-US" smtClean="0"/>
              <a:pPr/>
              <a:t>2017-11-06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18C80-D709-4C14-9FE5-600D939509D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195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Rectangle 27"/>
          <p:cNvSpPr>
            <a:spLocks noChangeArrowheads="1"/>
          </p:cNvSpPr>
          <p:nvPr/>
        </p:nvSpPr>
        <p:spPr bwMode="ltGray">
          <a:xfrm>
            <a:off x="360363" y="336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  <a:defRPr/>
            </a:pPr>
            <a:endParaRPr kumimoji="1" lang="ko-KR" altLang="ko-KR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ltGray">
          <a:xfrm>
            <a:off x="742950" y="336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  <a:defRPr/>
            </a:pPr>
            <a:endParaRPr kumimoji="1" lang="ko-KR" altLang="ko-KR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ltGray">
          <a:xfrm>
            <a:off x="484188" y="758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  <a:defRPr/>
            </a:pPr>
            <a:endParaRPr kumimoji="1" lang="ko-KR" altLang="ko-KR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ltGray">
          <a:xfrm>
            <a:off x="854075" y="758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  <a:defRPr/>
            </a:pPr>
            <a:endParaRPr kumimoji="1" lang="ko-KR" altLang="ko-KR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ltGray">
          <a:xfrm>
            <a:off x="69850" y="685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  <a:defRPr/>
            </a:pPr>
            <a:endParaRPr kumimoji="1" lang="ko-KR" altLang="ko-KR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704850" y="228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  <a:defRPr/>
            </a:pPr>
            <a:endParaRPr kumimoji="1" lang="ko-KR" altLang="ko-KR" sz="24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gray">
          <a:xfrm>
            <a:off x="385763" y="1019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  <a:defRPr/>
            </a:pPr>
            <a:endParaRPr kumimoji="1" lang="ko-KR" altLang="ko-KR" sz="2400">
              <a:solidFill>
                <a:srgbClr val="000000"/>
              </a:solidFill>
              <a:latin typeface="Tahoma" pitchFamily="34" charset="0"/>
            </a:endParaRPr>
          </a:p>
        </p:txBody>
      </p:sp>
      <p:grpSp>
        <p:nvGrpSpPr>
          <p:cNvPr id="1033" name="Group 34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360" y="960"/>
              <a:ext cx="77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64" name="Oval 40"/>
            <p:cNvSpPr>
              <a:spLocks noChangeArrowheads="1"/>
            </p:cNvSpPr>
            <p:nvPr/>
          </p:nvSpPr>
          <p:spPr bwMode="auto">
            <a:xfrm>
              <a:off x="5360" y="1072"/>
              <a:ext cx="77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65" name="Oval 41"/>
            <p:cNvSpPr>
              <a:spLocks noChangeArrowheads="1"/>
            </p:cNvSpPr>
            <p:nvPr/>
          </p:nvSpPr>
          <p:spPr bwMode="auto">
            <a:xfrm>
              <a:off x="5472" y="1072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66" name="Oval 42"/>
            <p:cNvSpPr>
              <a:spLocks noChangeArrowheads="1"/>
            </p:cNvSpPr>
            <p:nvPr/>
          </p:nvSpPr>
          <p:spPr bwMode="auto">
            <a:xfrm>
              <a:off x="5136" y="1184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67" name="Oval 43"/>
            <p:cNvSpPr>
              <a:spLocks noChangeArrowheads="1"/>
            </p:cNvSpPr>
            <p:nvPr/>
          </p:nvSpPr>
          <p:spPr bwMode="auto">
            <a:xfrm>
              <a:off x="5248" y="1184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68" name="Oval 44"/>
            <p:cNvSpPr>
              <a:spLocks noChangeArrowheads="1"/>
            </p:cNvSpPr>
            <p:nvPr/>
          </p:nvSpPr>
          <p:spPr bwMode="auto">
            <a:xfrm>
              <a:off x="5360" y="1184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69" name="Oval 45"/>
            <p:cNvSpPr>
              <a:spLocks noChangeArrowheads="1"/>
            </p:cNvSpPr>
            <p:nvPr/>
          </p:nvSpPr>
          <p:spPr bwMode="auto">
            <a:xfrm>
              <a:off x="5472" y="1184"/>
              <a:ext cx="77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70" name="Oval 46"/>
            <p:cNvSpPr>
              <a:spLocks noChangeArrowheads="1"/>
            </p:cNvSpPr>
            <p:nvPr/>
          </p:nvSpPr>
          <p:spPr bwMode="auto">
            <a:xfrm>
              <a:off x="5584" y="1184"/>
              <a:ext cx="80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71" name="Oval 47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72" name="Oval 48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73" name="Oval 49"/>
            <p:cNvSpPr>
              <a:spLocks noChangeArrowheads="1"/>
            </p:cNvSpPr>
            <p:nvPr/>
          </p:nvSpPr>
          <p:spPr bwMode="auto">
            <a:xfrm>
              <a:off x="5360" y="1296"/>
              <a:ext cx="77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74" name="Oval 50"/>
            <p:cNvSpPr>
              <a:spLocks noChangeArrowheads="1"/>
            </p:cNvSpPr>
            <p:nvPr/>
          </p:nvSpPr>
          <p:spPr bwMode="auto">
            <a:xfrm>
              <a:off x="5472" y="1296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75" name="Oval 51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76" name="Oval 52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77" name="Oval 53"/>
            <p:cNvSpPr>
              <a:spLocks noChangeArrowheads="1"/>
            </p:cNvSpPr>
            <p:nvPr/>
          </p:nvSpPr>
          <p:spPr bwMode="auto">
            <a:xfrm>
              <a:off x="5360" y="1408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78" name="Oval 54"/>
            <p:cNvSpPr>
              <a:spLocks noChangeArrowheads="1"/>
            </p:cNvSpPr>
            <p:nvPr/>
          </p:nvSpPr>
          <p:spPr bwMode="auto">
            <a:xfrm>
              <a:off x="5472" y="1408"/>
              <a:ext cx="77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79" name="Oval 55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80" name="Oval 56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81" name="Oval 57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82" name="Oval 58"/>
            <p:cNvSpPr>
              <a:spLocks noChangeArrowheads="1"/>
            </p:cNvSpPr>
            <p:nvPr/>
          </p:nvSpPr>
          <p:spPr bwMode="auto">
            <a:xfrm>
              <a:off x="5360" y="1520"/>
              <a:ext cx="77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83" name="Oval 59"/>
            <p:cNvSpPr>
              <a:spLocks noChangeArrowheads="1"/>
            </p:cNvSpPr>
            <p:nvPr/>
          </p:nvSpPr>
          <p:spPr bwMode="auto">
            <a:xfrm>
              <a:off x="5472" y="1520"/>
              <a:ext cx="77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84" name="Oval 60"/>
            <p:cNvSpPr>
              <a:spLocks noChangeArrowheads="1"/>
            </p:cNvSpPr>
            <p:nvPr/>
          </p:nvSpPr>
          <p:spPr bwMode="auto">
            <a:xfrm>
              <a:off x="5136" y="1632"/>
              <a:ext cx="80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85" name="Oval 61"/>
            <p:cNvSpPr>
              <a:spLocks noChangeArrowheads="1"/>
            </p:cNvSpPr>
            <p:nvPr/>
          </p:nvSpPr>
          <p:spPr bwMode="auto">
            <a:xfrm>
              <a:off x="5248" y="1632"/>
              <a:ext cx="79" cy="7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86" name="Oval 62"/>
            <p:cNvSpPr>
              <a:spLocks noChangeArrowheads="1"/>
            </p:cNvSpPr>
            <p:nvPr/>
          </p:nvSpPr>
          <p:spPr bwMode="auto">
            <a:xfrm>
              <a:off x="5360" y="1632"/>
              <a:ext cx="77" cy="7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87" name="Oval 63"/>
            <p:cNvSpPr>
              <a:spLocks noChangeArrowheads="1"/>
            </p:cNvSpPr>
            <p:nvPr/>
          </p:nvSpPr>
          <p:spPr bwMode="auto">
            <a:xfrm>
              <a:off x="5472" y="1632"/>
              <a:ext cx="77" cy="7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88" name="Oval 64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  <p:sp>
          <p:nvSpPr>
            <p:cNvPr id="1089" name="Oval 65"/>
            <p:cNvSpPr>
              <a:spLocks noChangeArrowheads="1"/>
            </p:cNvSpPr>
            <p:nvPr/>
          </p:nvSpPr>
          <p:spPr bwMode="auto">
            <a:xfrm>
              <a:off x="5472" y="1744"/>
              <a:ext cx="77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CCCCFF"/>
                </a:buClr>
                <a:buSzPct val="60000"/>
                <a:buFont typeface="Wingdings" pitchFamily="2" charset="2"/>
                <a:buNone/>
                <a:defRPr/>
              </a:pPr>
              <a:endParaRPr kumimoji="1" lang="ko-KR" alt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218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36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3600">
          <a:solidFill>
            <a:schemeClr val="accent2"/>
          </a:solidFill>
          <a:latin typeface="(한)문화방송" pitchFamily="18" charset="-127"/>
          <a:ea typeface="(한)문화방송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3600">
          <a:solidFill>
            <a:schemeClr val="accent2"/>
          </a:solidFill>
          <a:latin typeface="(한)문화방송" pitchFamily="18" charset="-127"/>
          <a:ea typeface="(한)문화방송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3600">
          <a:solidFill>
            <a:schemeClr val="accent2"/>
          </a:solidFill>
          <a:latin typeface="(한)문화방송" pitchFamily="18" charset="-127"/>
          <a:ea typeface="(한)문화방송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3600">
          <a:solidFill>
            <a:schemeClr val="accent2"/>
          </a:solidFill>
          <a:latin typeface="(한)문화방송" pitchFamily="18" charset="-127"/>
          <a:ea typeface="(한)문화방송" pitchFamily="18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3600">
          <a:solidFill>
            <a:schemeClr val="accent2"/>
          </a:solidFill>
          <a:latin typeface="(한)문화방송" pitchFamily="18" charset="-127"/>
          <a:ea typeface="(한)문화방송" pitchFamily="18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3600">
          <a:solidFill>
            <a:schemeClr val="accent2"/>
          </a:solidFill>
          <a:latin typeface="(한)문화방송" pitchFamily="18" charset="-127"/>
          <a:ea typeface="(한)문화방송" pitchFamily="18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3600">
          <a:solidFill>
            <a:schemeClr val="accent2"/>
          </a:solidFill>
          <a:latin typeface="(한)문화방송" pitchFamily="18" charset="-127"/>
          <a:ea typeface="(한)문화방송" pitchFamily="18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3600">
          <a:solidFill>
            <a:schemeClr val="accent2"/>
          </a:solidFill>
          <a:latin typeface="(한)문화방송" pitchFamily="18" charset="-127"/>
          <a:ea typeface="(한)문화방송" pitchFamily="18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defRPr kumimoji="1"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914400"/>
            <a:ext cx="8642350" cy="1143000"/>
          </a:xfrm>
        </p:spPr>
        <p:txBody>
          <a:bodyPr/>
          <a:lstStyle/>
          <a:p>
            <a:pPr eaLnBrk="1" hangingPunct="1"/>
            <a:r>
              <a:rPr lang="ko-KR" altLang="en-US" sz="5700" dirty="0" smtClean="0">
                <a:solidFill>
                  <a:srgbClr val="002060"/>
                </a:solidFill>
                <a:latin typeface="휴먼둥근헤드라인" pitchFamily="18" charset="-127"/>
                <a:ea typeface="휴먼둥근헤드라인" pitchFamily="18" charset="-127"/>
              </a:rPr>
              <a:t>    </a:t>
            </a:r>
            <a:r>
              <a:rPr lang="ko-KR" altLang="en-US" sz="4800" dirty="0" smtClean="0">
                <a:solidFill>
                  <a:srgbClr val="002060"/>
                </a:solidFill>
                <a:latin typeface="휴먼둥근헤드라인" pitchFamily="18" charset="-127"/>
                <a:ea typeface="휴먼둥근헤드라인" pitchFamily="18" charset="-127"/>
              </a:rPr>
              <a:t>양육방식과 감정코치</a:t>
            </a:r>
            <a:endParaRPr lang="ko-KR" altLang="en-US" sz="4800" dirty="0" smtClean="0">
              <a:solidFill>
                <a:srgbClr val="002060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47800" y="2667000"/>
            <a:ext cx="6400800" cy="38100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714348" y="1285860"/>
            <a:ext cx="7696200" cy="5000660"/>
          </a:xfrm>
        </p:spPr>
        <p:txBody>
          <a:bodyPr/>
          <a:lstStyle/>
          <a:p>
            <a:pPr eaLnBrk="1" hangingPunct="1">
              <a:buFont typeface="Wingdings" pitchFamily="2" charset="2"/>
              <a:buChar char=""/>
            </a:pPr>
            <a:r>
              <a:rPr lang="ko-KR" altLang="en-US" sz="2600" dirty="0" smtClean="0">
                <a:ea typeface="굴림" pitchFamily="50" charset="-127"/>
              </a:rPr>
              <a:t>자녀의 부정적인 감정이 빨리 사라지기를 바랐다</a:t>
            </a:r>
            <a:r>
              <a:rPr lang="en-US" altLang="ko-KR" sz="2600" dirty="0" smtClean="0">
                <a:ea typeface="굴림" pitchFamily="50" charset="-127"/>
              </a:rPr>
              <a:t>.</a:t>
            </a:r>
          </a:p>
          <a:p>
            <a:pPr eaLnBrk="1" hangingPunct="1">
              <a:buFont typeface="Wingdings" pitchFamily="2" charset="2"/>
              <a:buChar char=""/>
            </a:pPr>
            <a:r>
              <a:rPr lang="ko-KR" altLang="en-US" sz="2600" dirty="0" smtClean="0">
                <a:ea typeface="굴림" pitchFamily="50" charset="-127"/>
              </a:rPr>
              <a:t>자녀의 감정을 무마시키기 위하여 기분전환 거리를 찾았다</a:t>
            </a:r>
            <a:r>
              <a:rPr lang="en-US" altLang="ko-KR" sz="2600" dirty="0" smtClean="0">
                <a:ea typeface="굴림" pitchFamily="50" charset="-127"/>
              </a:rPr>
              <a:t>.</a:t>
            </a:r>
          </a:p>
          <a:p>
            <a:pPr eaLnBrk="1" hangingPunct="1">
              <a:buFont typeface="Wingdings" pitchFamily="2" charset="2"/>
              <a:buChar char=""/>
            </a:pPr>
            <a:r>
              <a:rPr lang="ko-KR" altLang="en-US" sz="2600" dirty="0" smtClean="0">
                <a:ea typeface="굴림" pitchFamily="50" charset="-127"/>
              </a:rPr>
              <a:t>부정적인 감정은 해롭거나 안 좋다고 생각하고 체면을 깎는 것이라고 생각했다</a:t>
            </a:r>
            <a:r>
              <a:rPr lang="en-US" altLang="ko-KR" sz="2600" dirty="0" smtClean="0">
                <a:ea typeface="굴림" pitchFamily="50" charset="-127"/>
              </a:rPr>
              <a:t>.</a:t>
            </a:r>
          </a:p>
          <a:p>
            <a:pPr eaLnBrk="1" hangingPunct="1">
              <a:buFont typeface="Wingdings" pitchFamily="2" charset="2"/>
              <a:buChar char=""/>
            </a:pPr>
            <a:r>
              <a:rPr lang="ko-KR" altLang="en-US" sz="2600" dirty="0" smtClean="0">
                <a:ea typeface="굴림" pitchFamily="50" charset="-127"/>
              </a:rPr>
              <a:t>자신과 다른 사람의 감정을 인식하는 능력이 부족했다</a:t>
            </a:r>
            <a:r>
              <a:rPr lang="en-US" altLang="ko-KR" sz="2600" dirty="0" smtClean="0">
                <a:ea typeface="굴림" pitchFamily="50" charset="-127"/>
              </a:rPr>
              <a:t>.</a:t>
            </a:r>
          </a:p>
          <a:p>
            <a:pPr eaLnBrk="1" hangingPunct="1">
              <a:buFont typeface="Wingdings" pitchFamily="2" charset="2"/>
              <a:buChar char=""/>
            </a:pPr>
            <a:r>
              <a:rPr lang="ko-KR" altLang="en-US" sz="2600" dirty="0" smtClean="0">
                <a:ea typeface="굴림" pitchFamily="50" charset="-127"/>
              </a:rPr>
              <a:t>나의 감정을 최소화시키고 그런 감정을 불러 일으킨 사건을 축소했다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04813"/>
            <a:ext cx="8555037" cy="939800"/>
          </a:xfrm>
        </p:spPr>
        <p:txBody>
          <a:bodyPr/>
          <a:lstStyle/>
          <a:p>
            <a:pPr eaLnBrk="1" hangingPunct="1"/>
            <a:r>
              <a:rPr lang="ko-KR" altLang="en-US" b="1" dirty="0" smtClean="0">
                <a:ea typeface="굴림" pitchFamily="50" charset="-127"/>
              </a:rPr>
              <a:t>      </a:t>
            </a:r>
            <a:r>
              <a:rPr lang="ko-KR" altLang="en-US" b="1" dirty="0" err="1" smtClean="0">
                <a:ea typeface="굴림" pitchFamily="50" charset="-127"/>
              </a:rPr>
              <a:t>축소전환형</a:t>
            </a:r>
            <a:endParaRPr lang="ko-KR" altLang="en-US" sz="4000" b="1" dirty="0" smtClean="0">
              <a:ea typeface="굴림" pitchFamily="50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idx="1"/>
          </p:nvPr>
        </p:nvSpPr>
        <p:spPr>
          <a:xfrm>
            <a:off x="684213" y="1557338"/>
            <a:ext cx="76962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2800" dirty="0" smtClean="0">
                <a:ea typeface="굴림" pitchFamily="50" charset="-127"/>
              </a:rPr>
              <a:t>0. </a:t>
            </a:r>
            <a:r>
              <a:rPr lang="ko-KR" altLang="en-US" sz="2800" dirty="0" smtClean="0">
                <a:ea typeface="굴림" pitchFamily="50" charset="-127"/>
              </a:rPr>
              <a:t>자녀에 대해</a:t>
            </a:r>
            <a:r>
              <a:rPr lang="en-US" altLang="ko-KR" sz="2800" dirty="0" smtClean="0">
                <a:ea typeface="굴림" pitchFamily="50" charset="-127"/>
              </a:rPr>
              <a:t> </a:t>
            </a:r>
            <a:r>
              <a:rPr lang="ko-KR" altLang="en-US" sz="2800" dirty="0" smtClean="0">
                <a:ea typeface="굴림" pitchFamily="50" charset="-127"/>
              </a:rPr>
              <a:t>비판적이고 자녀의 감정에 대한 공감이 </a:t>
            </a:r>
            <a:r>
              <a:rPr lang="en-US" altLang="ko-KR" sz="2800" dirty="0" smtClean="0">
                <a:ea typeface="굴림" pitchFamily="50" charset="-127"/>
              </a:rPr>
              <a:t> </a:t>
            </a:r>
            <a:r>
              <a:rPr lang="ko-KR" altLang="en-US" sz="2800" dirty="0" smtClean="0">
                <a:ea typeface="굴림" pitchFamily="50" charset="-127"/>
              </a:rPr>
              <a:t>부족했다</a:t>
            </a:r>
            <a:r>
              <a:rPr lang="en-US" altLang="ko-KR" sz="2800" dirty="0" smtClean="0">
                <a:ea typeface="굴림" pitchFamily="50" charset="-127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2800" dirty="0" smtClean="0">
                <a:ea typeface="굴림" pitchFamily="50" charset="-127"/>
              </a:rPr>
              <a:t>0. </a:t>
            </a:r>
            <a:r>
              <a:rPr lang="ko-KR" altLang="en-US" sz="2800" dirty="0" smtClean="0">
                <a:ea typeface="굴림" pitchFamily="50" charset="-127"/>
              </a:rPr>
              <a:t>자녀의 부정적인 감정을 무시하거나 자녀의 감정이 잘못된 것이라고 비난하곤 하였다</a:t>
            </a:r>
            <a:r>
              <a:rPr lang="en-US" altLang="ko-KR" sz="2800" dirty="0" smtClean="0">
                <a:ea typeface="굴림" pitchFamily="50" charset="-127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2800" dirty="0" smtClean="0">
                <a:ea typeface="굴림" pitchFamily="50" charset="-127"/>
              </a:rPr>
              <a:t>0. </a:t>
            </a:r>
            <a:r>
              <a:rPr lang="ko-KR" altLang="en-US" sz="2800" dirty="0" smtClean="0">
                <a:ea typeface="굴림" pitchFamily="50" charset="-127"/>
              </a:rPr>
              <a:t>자녀의 감정에는 관심이 없고 결과적으로 자녀의 행동만 보고 야단을 쳤다</a:t>
            </a:r>
            <a:r>
              <a:rPr lang="en-US" altLang="ko-KR" sz="2800" dirty="0" smtClean="0">
                <a:ea typeface="굴림" pitchFamily="50" charset="-127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2800" dirty="0" smtClean="0">
                <a:ea typeface="굴림" pitchFamily="50" charset="-127"/>
              </a:rPr>
              <a:t>0. </a:t>
            </a:r>
            <a:r>
              <a:rPr lang="ko-KR" altLang="en-US" sz="2800" dirty="0" smtClean="0">
                <a:ea typeface="굴림" pitchFamily="50" charset="-127"/>
              </a:rPr>
              <a:t>자녀에게 화를 낼 때 자제력을 잃곤 하였고  자녀가 화를 내게 한 것이라고 여기곤 하였다</a:t>
            </a:r>
            <a:r>
              <a:rPr lang="en-US" altLang="ko-KR" sz="2800" dirty="0" smtClean="0">
                <a:ea typeface="굴림" pitchFamily="50" charset="-127"/>
              </a:rPr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ko-KR" sz="2800" dirty="0" smtClean="0">
                <a:ea typeface="굴림" pitchFamily="50" charset="-127"/>
              </a:rPr>
              <a:t>0. </a:t>
            </a:r>
            <a:r>
              <a:rPr lang="ko-KR" altLang="en-US" sz="2800" dirty="0" smtClean="0">
                <a:ea typeface="굴림" pitchFamily="50" charset="-127"/>
              </a:rPr>
              <a:t>침울한 기분이나 </a:t>
            </a:r>
            <a:r>
              <a:rPr lang="ko-KR" altLang="en-US" sz="2800" dirty="0" err="1" smtClean="0">
                <a:ea typeface="굴림" pitchFamily="50" charset="-127"/>
              </a:rPr>
              <a:t>우울감은</a:t>
            </a:r>
            <a:r>
              <a:rPr lang="ko-KR" altLang="en-US" sz="2800" dirty="0" smtClean="0">
                <a:ea typeface="굴림" pitchFamily="50" charset="-127"/>
              </a:rPr>
              <a:t> 건설적이지 못하고 생산적이지 못한 생각</a:t>
            </a:r>
            <a:r>
              <a:rPr lang="en-US" altLang="ko-KR" sz="2800" dirty="0" smtClean="0">
                <a:ea typeface="굴림" pitchFamily="50" charset="-127"/>
              </a:rPr>
              <a:t>, </a:t>
            </a:r>
            <a:r>
              <a:rPr lang="ko-KR" altLang="en-US" sz="2800" dirty="0" smtClean="0">
                <a:ea typeface="굴림" pitchFamily="50" charset="-127"/>
              </a:rPr>
              <a:t>시간낭비라고 생각하였다</a:t>
            </a:r>
            <a:r>
              <a:rPr lang="en-US" altLang="ko-KR" sz="2800" dirty="0" smtClean="0">
                <a:ea typeface="굴림" pitchFamily="50" charset="-127"/>
              </a:rPr>
              <a:t>.</a:t>
            </a:r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title"/>
          </p:nvPr>
        </p:nvSpPr>
        <p:spPr>
          <a:xfrm>
            <a:off x="303213" y="285750"/>
            <a:ext cx="8555037" cy="939800"/>
          </a:xfrm>
        </p:spPr>
        <p:txBody>
          <a:bodyPr/>
          <a:lstStyle/>
          <a:p>
            <a:pPr eaLnBrk="1" hangingPunct="1"/>
            <a:r>
              <a:rPr lang="ko-KR" altLang="en-US" b="1" dirty="0" smtClean="0">
                <a:ea typeface="굴림" pitchFamily="50" charset="-127"/>
              </a:rPr>
              <a:t>      </a:t>
            </a:r>
            <a:r>
              <a:rPr lang="ko-KR" altLang="en-US" b="1" dirty="0" err="1" smtClean="0">
                <a:ea typeface="굴림" pitchFamily="50" charset="-127"/>
              </a:rPr>
              <a:t>억압형</a:t>
            </a:r>
            <a:endParaRPr lang="ko-KR" altLang="en-US" sz="2400" b="1" dirty="0" smtClean="0">
              <a:ea typeface="굴림" pitchFamily="50" charset="-127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484313"/>
            <a:ext cx="76962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"/>
            </a:pPr>
            <a:r>
              <a:rPr lang="ko-KR" altLang="en-US" sz="2800" dirty="0" smtClean="0">
                <a:ea typeface="굴림" pitchFamily="50" charset="-127"/>
              </a:rPr>
              <a:t>자녀가 표현하는 감정을 전적으로 무조건 받아 주었다</a:t>
            </a:r>
            <a:r>
              <a:rPr lang="en-US" altLang="ko-KR" sz="2800" dirty="0" smtClean="0">
                <a:ea typeface="굴림" pitchFamily="50" charset="-127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"/>
            </a:pPr>
            <a:r>
              <a:rPr lang="ko-KR" altLang="en-US" sz="2800" dirty="0" smtClean="0">
                <a:ea typeface="굴림" pitchFamily="50" charset="-127"/>
              </a:rPr>
              <a:t>자녀에게 적절하게 행동의 한계를 정하는 것을 알려주지 않고 방치했다</a:t>
            </a:r>
            <a:r>
              <a:rPr lang="en-US" altLang="ko-KR" sz="2800" dirty="0" smtClean="0">
                <a:ea typeface="굴림" pitchFamily="50" charset="-127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"/>
            </a:pPr>
            <a:r>
              <a:rPr lang="ko-KR" altLang="en-US" sz="2800" dirty="0" smtClean="0">
                <a:ea typeface="굴림" pitchFamily="50" charset="-127"/>
              </a:rPr>
              <a:t>부정적인 감정을 다스리는 방법에 대하여 자녀에게 어떤 방향을 제시해 주지 못했다</a:t>
            </a:r>
            <a:r>
              <a:rPr lang="en-US" altLang="ko-KR" sz="2800" dirty="0" smtClean="0">
                <a:ea typeface="굴림" pitchFamily="50" charset="-127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"/>
            </a:pPr>
            <a:r>
              <a:rPr lang="ko-KR" altLang="en-US" sz="2800" dirty="0" smtClean="0">
                <a:ea typeface="굴림" pitchFamily="50" charset="-127"/>
              </a:rPr>
              <a:t>자녀에게 무조건적인 애정만 강조하며 원칙이나 규칙이 없었다</a:t>
            </a:r>
            <a:r>
              <a:rPr lang="en-US" altLang="ko-KR" sz="2800" dirty="0" smtClean="0">
                <a:ea typeface="굴림" pitchFamily="50" charset="-127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"/>
            </a:pPr>
            <a:r>
              <a:rPr lang="ko-KR" altLang="en-US" sz="2800" dirty="0" smtClean="0">
                <a:ea typeface="굴림" pitchFamily="50" charset="-127"/>
              </a:rPr>
              <a:t>자녀의 부적절한 행동에도 빠른 반응을 하지 못하고 방관만 했다</a:t>
            </a:r>
            <a:r>
              <a:rPr lang="en-US" altLang="ko-KR" sz="2800" dirty="0" smtClean="0">
                <a:ea typeface="굴림" pitchFamily="50" charset="-127"/>
              </a:rPr>
              <a:t>.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303213" y="285750"/>
            <a:ext cx="8555037" cy="939800"/>
          </a:xfrm>
        </p:spPr>
        <p:txBody>
          <a:bodyPr/>
          <a:lstStyle/>
          <a:p>
            <a:pPr eaLnBrk="1" hangingPunct="1"/>
            <a:r>
              <a:rPr lang="ko-KR" altLang="en-US" b="1" dirty="0" smtClean="0">
                <a:ea typeface="굴림" pitchFamily="50" charset="-127"/>
              </a:rPr>
              <a:t>     방임형</a:t>
            </a:r>
            <a:endParaRPr lang="ko-KR" altLang="en-US" sz="2400" b="1" dirty="0" smtClean="0">
              <a:ea typeface="굴림" pitchFamily="50" charset="-127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714348" y="1285860"/>
            <a:ext cx="7696200" cy="4872058"/>
          </a:xfrm>
        </p:spPr>
        <p:txBody>
          <a:bodyPr/>
          <a:lstStyle/>
          <a:p>
            <a:pPr eaLnBrk="1" hangingPunct="1">
              <a:buFont typeface="Wingdings" pitchFamily="2" charset="2"/>
              <a:buChar char=""/>
            </a:pPr>
            <a:r>
              <a:rPr lang="ko-KR" altLang="en-US" sz="2500" dirty="0" smtClean="0">
                <a:ea typeface="굴림" pitchFamily="50" charset="-127"/>
              </a:rPr>
              <a:t>자녀 앞에서도 자신의 감정을 잘 표현하고 건설적인 방법으로 표현하여 본보기가 되었다</a:t>
            </a:r>
            <a:r>
              <a:rPr lang="en-US" altLang="ko-KR" sz="2500" dirty="0" smtClean="0">
                <a:ea typeface="굴림" pitchFamily="50" charset="-127"/>
              </a:rPr>
              <a:t>.</a:t>
            </a:r>
          </a:p>
          <a:p>
            <a:pPr eaLnBrk="1" hangingPunct="1">
              <a:buFont typeface="Wingdings" pitchFamily="2" charset="2"/>
              <a:buChar char=""/>
            </a:pPr>
            <a:r>
              <a:rPr lang="ko-KR" altLang="en-US" sz="2500" dirty="0" smtClean="0">
                <a:ea typeface="굴림" pitchFamily="50" charset="-127"/>
              </a:rPr>
              <a:t>자녀가 감정을 솔직하게 표현하도록 장려하였다</a:t>
            </a:r>
            <a:r>
              <a:rPr lang="en-US" altLang="ko-KR" sz="2500" dirty="0" smtClean="0">
                <a:ea typeface="굴림" pitchFamily="50" charset="-127"/>
              </a:rPr>
              <a:t>.</a:t>
            </a:r>
          </a:p>
          <a:p>
            <a:pPr eaLnBrk="1" hangingPunct="1">
              <a:buFont typeface="Wingdings" pitchFamily="2" charset="2"/>
              <a:buChar char=""/>
            </a:pPr>
            <a:r>
              <a:rPr lang="ko-KR" altLang="en-US" sz="2500" dirty="0" smtClean="0">
                <a:ea typeface="굴림" pitchFamily="50" charset="-127"/>
              </a:rPr>
              <a:t>화를 내는 것도 좋지만 상처의 말을 해서는 안 된다는 한계를 자녀에게 정해주었다</a:t>
            </a:r>
            <a:r>
              <a:rPr lang="en-US" altLang="ko-KR" sz="2500" dirty="0" smtClean="0">
                <a:ea typeface="굴림" pitchFamily="50" charset="-127"/>
              </a:rPr>
              <a:t>.</a:t>
            </a:r>
          </a:p>
          <a:p>
            <a:pPr eaLnBrk="1" hangingPunct="1">
              <a:buFont typeface="Wingdings" pitchFamily="2" charset="2"/>
              <a:buChar char=""/>
            </a:pPr>
            <a:r>
              <a:rPr lang="ko-KR" altLang="en-US" sz="2500" dirty="0" smtClean="0">
                <a:ea typeface="굴림" pitchFamily="50" charset="-127"/>
              </a:rPr>
              <a:t>자녀에게  감정조절 방법과 적절한 분출구를 찾는 방법</a:t>
            </a:r>
            <a:r>
              <a:rPr lang="en-US" altLang="ko-KR" sz="2500" dirty="0" smtClean="0">
                <a:ea typeface="굴림" pitchFamily="50" charset="-127"/>
              </a:rPr>
              <a:t>, </a:t>
            </a:r>
            <a:r>
              <a:rPr lang="ko-KR" altLang="en-US" sz="2500" dirty="0" smtClean="0">
                <a:ea typeface="굴림" pitchFamily="50" charset="-127"/>
              </a:rPr>
              <a:t>문제해결방법을 가르쳐 주었다</a:t>
            </a:r>
            <a:r>
              <a:rPr lang="en-US" altLang="ko-KR" sz="2500" dirty="0" smtClean="0">
                <a:ea typeface="굴림" pitchFamily="50" charset="-127"/>
              </a:rPr>
              <a:t>.</a:t>
            </a:r>
          </a:p>
          <a:p>
            <a:pPr eaLnBrk="1" hangingPunct="1">
              <a:buFont typeface="Wingdings" pitchFamily="2" charset="2"/>
              <a:buChar char=""/>
            </a:pPr>
            <a:r>
              <a:rPr lang="ko-KR" altLang="en-US" sz="2500" dirty="0" smtClean="0">
                <a:ea typeface="굴림" pitchFamily="50" charset="-127"/>
              </a:rPr>
              <a:t>감정이 격렬하지 않은 상태에서 일관되게 자녀를 대했다</a:t>
            </a:r>
            <a:r>
              <a:rPr lang="en-US" altLang="ko-KR" sz="2500" dirty="0" smtClean="0">
                <a:ea typeface="굴림" pitchFamily="50" charset="-127"/>
              </a:rPr>
              <a:t>.</a:t>
            </a:r>
            <a:endParaRPr lang="ko-KR" altLang="en-US" sz="2500" dirty="0" smtClean="0">
              <a:ea typeface="굴림" pitchFamily="50" charset="-127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303213" y="285750"/>
            <a:ext cx="8555037" cy="939800"/>
          </a:xfrm>
        </p:spPr>
        <p:txBody>
          <a:bodyPr/>
          <a:lstStyle/>
          <a:p>
            <a:pPr eaLnBrk="1" hangingPunct="1"/>
            <a:r>
              <a:rPr lang="ko-KR" altLang="en-US" b="1" dirty="0" smtClean="0">
                <a:ea typeface="굴림" pitchFamily="50" charset="-127"/>
              </a:rPr>
              <a:t>       </a:t>
            </a:r>
            <a:r>
              <a:rPr lang="ko-KR" altLang="en-US" b="1" dirty="0" err="1" smtClean="0">
                <a:ea typeface="굴림" pitchFamily="50" charset="-127"/>
              </a:rPr>
              <a:t>감정코치형</a:t>
            </a:r>
            <a:endParaRPr lang="ko-KR" altLang="en-US" sz="2400" b="1" dirty="0" smtClean="0">
              <a:ea typeface="굴림" pitchFamily="50" charset="-127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"/>
            </a:pPr>
            <a:endParaRPr lang="en-US" altLang="ko-KR" dirty="0" smtClean="0">
              <a:ea typeface="굴림" pitchFamily="50" charset="-127"/>
            </a:endParaRPr>
          </a:p>
          <a:p>
            <a:pPr eaLnBrk="1" hangingPunct="1">
              <a:buFont typeface="Wingdings" pitchFamily="2" charset="2"/>
              <a:buChar char=""/>
            </a:pPr>
            <a:r>
              <a:rPr lang="ko-KR" altLang="en-US" dirty="0" smtClean="0">
                <a:ea typeface="굴림" pitchFamily="50" charset="-127"/>
              </a:rPr>
              <a:t>당신은 어느 유형의 부모입니까</a:t>
            </a:r>
            <a:r>
              <a:rPr lang="en-US" altLang="ko-KR" dirty="0" smtClean="0">
                <a:ea typeface="굴림" pitchFamily="50" charset="-127"/>
              </a:rPr>
              <a:t>?</a:t>
            </a:r>
          </a:p>
          <a:p>
            <a:pPr eaLnBrk="1" hangingPunct="1">
              <a:buFont typeface="Wingdings" pitchFamily="2" charset="2"/>
              <a:buChar char=""/>
            </a:pPr>
            <a:r>
              <a:rPr lang="en-US" altLang="ko-KR" dirty="0" smtClean="0">
                <a:ea typeface="굴림" pitchFamily="50" charset="-127"/>
              </a:rPr>
              <a:t>-</a:t>
            </a:r>
            <a:r>
              <a:rPr lang="ko-KR" altLang="en-US" dirty="0" smtClean="0">
                <a:ea typeface="굴림" pitchFamily="50" charset="-127"/>
              </a:rPr>
              <a:t>축소 </a:t>
            </a:r>
            <a:r>
              <a:rPr lang="ko-KR" altLang="en-US" dirty="0" err="1" smtClean="0">
                <a:ea typeface="굴림" pitchFamily="50" charset="-127"/>
              </a:rPr>
              <a:t>전환형</a:t>
            </a:r>
            <a:r>
              <a:rPr lang="ko-KR" altLang="en-US" dirty="0" smtClean="0">
                <a:ea typeface="굴림" pitchFamily="50" charset="-127"/>
              </a:rPr>
              <a:t> 부모</a:t>
            </a:r>
          </a:p>
          <a:p>
            <a:pPr eaLnBrk="1" hangingPunct="1">
              <a:buFont typeface="Wingdings" pitchFamily="2" charset="2"/>
              <a:buChar char=""/>
            </a:pPr>
            <a:r>
              <a:rPr lang="en-US" altLang="ko-KR" dirty="0" smtClean="0">
                <a:ea typeface="굴림" pitchFamily="50" charset="-127"/>
              </a:rPr>
              <a:t>-</a:t>
            </a:r>
            <a:r>
              <a:rPr lang="ko-KR" altLang="en-US" dirty="0" err="1" smtClean="0">
                <a:ea typeface="굴림" pitchFamily="50" charset="-127"/>
              </a:rPr>
              <a:t>억합형</a:t>
            </a:r>
            <a:r>
              <a:rPr lang="ko-KR" altLang="en-US" dirty="0" smtClean="0">
                <a:ea typeface="굴림" pitchFamily="50" charset="-127"/>
              </a:rPr>
              <a:t> 부모</a:t>
            </a:r>
          </a:p>
          <a:p>
            <a:pPr eaLnBrk="1" hangingPunct="1">
              <a:buFont typeface="Wingdings" pitchFamily="2" charset="2"/>
              <a:buChar char=""/>
            </a:pPr>
            <a:r>
              <a:rPr lang="en-US" altLang="ko-KR" dirty="0" smtClean="0">
                <a:ea typeface="굴림" pitchFamily="50" charset="-127"/>
              </a:rPr>
              <a:t>-</a:t>
            </a:r>
            <a:r>
              <a:rPr lang="ko-KR" altLang="en-US" dirty="0" smtClean="0">
                <a:ea typeface="굴림" pitchFamily="50" charset="-127"/>
              </a:rPr>
              <a:t>방임형 부모</a:t>
            </a:r>
          </a:p>
          <a:p>
            <a:pPr eaLnBrk="1" hangingPunct="1">
              <a:buFont typeface="Wingdings" pitchFamily="2" charset="2"/>
              <a:buChar char=""/>
            </a:pPr>
            <a:r>
              <a:rPr lang="en-US" altLang="ko-KR" dirty="0" smtClean="0">
                <a:ea typeface="굴림" pitchFamily="50" charset="-127"/>
              </a:rPr>
              <a:t>-</a:t>
            </a:r>
            <a:r>
              <a:rPr lang="ko-KR" altLang="en-US" dirty="0" smtClean="0">
                <a:ea typeface="굴림" pitchFamily="50" charset="-127"/>
              </a:rPr>
              <a:t>감정 </a:t>
            </a:r>
            <a:r>
              <a:rPr lang="ko-KR" altLang="en-US" dirty="0" err="1" smtClean="0">
                <a:ea typeface="굴림" pitchFamily="50" charset="-127"/>
              </a:rPr>
              <a:t>코치형</a:t>
            </a:r>
            <a:r>
              <a:rPr lang="ko-KR" altLang="en-US" dirty="0" smtClean="0">
                <a:ea typeface="굴림" pitchFamily="50" charset="-127"/>
              </a:rPr>
              <a:t> 부모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303213" y="285750"/>
            <a:ext cx="8555037" cy="939800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ea typeface="굴림" pitchFamily="50" charset="-127"/>
              </a:rPr>
              <a:t>평가하기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3"/>
          <p:cNvSpPr txBox="1">
            <a:spLocks noChangeArrowheads="1"/>
          </p:cNvSpPr>
          <p:nvPr/>
        </p:nvSpPr>
        <p:spPr bwMode="auto">
          <a:xfrm>
            <a:off x="4643438" y="2643188"/>
            <a:ext cx="378618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742950">
              <a:buFontTx/>
              <a:buAutoNum type="arabicPeriod"/>
            </a:pPr>
            <a:r>
              <a:rPr lang="ko-KR" altLang="en-US" sz="3600" dirty="0" err="1">
                <a:latin typeface="가을체"/>
                <a:ea typeface="가을체"/>
                <a:cs typeface="가을체"/>
              </a:rPr>
              <a:t>축소전환형</a:t>
            </a:r>
            <a:endParaRPr lang="en-US" altLang="ko-KR" sz="3600" dirty="0">
              <a:latin typeface="가을체"/>
              <a:ea typeface="가을체"/>
              <a:cs typeface="가을체"/>
            </a:endParaRPr>
          </a:p>
          <a:p>
            <a:pPr marL="742950" indent="-742950">
              <a:buFontTx/>
              <a:buAutoNum type="arabicPeriod"/>
            </a:pPr>
            <a:r>
              <a:rPr lang="ko-KR" altLang="en-US" sz="3600" dirty="0" err="1">
                <a:latin typeface="가을체"/>
                <a:ea typeface="가을체"/>
                <a:cs typeface="가을체"/>
              </a:rPr>
              <a:t>억압형</a:t>
            </a:r>
            <a:endParaRPr lang="en-US" altLang="ko-KR" sz="3600" dirty="0">
              <a:latin typeface="가을체"/>
              <a:ea typeface="가을체"/>
              <a:cs typeface="가을체"/>
            </a:endParaRPr>
          </a:p>
          <a:p>
            <a:pPr marL="742950" indent="-742950">
              <a:buFontTx/>
              <a:buAutoNum type="arabicPeriod"/>
            </a:pPr>
            <a:r>
              <a:rPr lang="ko-KR" altLang="en-US" sz="3600" dirty="0">
                <a:latin typeface="가을체"/>
                <a:ea typeface="가을체"/>
                <a:cs typeface="가을체"/>
              </a:rPr>
              <a:t>방임형</a:t>
            </a:r>
            <a:endParaRPr lang="en-US" altLang="ko-KR" sz="3600" dirty="0">
              <a:latin typeface="가을체"/>
              <a:ea typeface="가을체"/>
              <a:cs typeface="가을체"/>
            </a:endParaRPr>
          </a:p>
          <a:p>
            <a:pPr marL="742950" indent="-742950">
              <a:buFontTx/>
              <a:buAutoNum type="arabicPeriod"/>
            </a:pPr>
            <a:r>
              <a:rPr lang="ko-KR" altLang="en-US" sz="3600" dirty="0" err="1" smtClean="0">
                <a:latin typeface="가을체"/>
                <a:ea typeface="가을체"/>
                <a:cs typeface="가을체"/>
              </a:rPr>
              <a:t>감정코치형</a:t>
            </a:r>
            <a:endParaRPr lang="en-US" altLang="ko-KR" sz="3600" dirty="0" smtClean="0">
              <a:latin typeface="가을체"/>
              <a:ea typeface="가을체"/>
              <a:cs typeface="가을체"/>
            </a:endParaRPr>
          </a:p>
        </p:txBody>
      </p:sp>
      <p:pic>
        <p:nvPicPr>
          <p:cNvPr id="6148" name="Picture 8" descr="C:\Documents and Settings\user\Local Settings\Temporary Internet Files\Content.IE5\4RZJA8D9\MCj0445594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286000"/>
            <a:ext cx="3286125" cy="329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928670"/>
            <a:ext cx="8555037" cy="939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kern="0" dirty="0" smtClean="0">
                <a:latin typeface="+mj-lt"/>
                <a:cs typeface="+mj-cs"/>
              </a:rPr>
              <a:t>자녀를 대하는 부모의 유형</a:t>
            </a:r>
            <a:endParaRPr kumimoji="0" lang="ko-KR" alt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굴림" pitchFamily="50" charset="-127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7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7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graphicFrame>
        <p:nvGraphicFramePr>
          <p:cNvPr id="24" name="표 23"/>
          <p:cNvGraphicFramePr>
            <a:graphicFrameLocks noGrp="1"/>
          </p:cNvGraphicFramePr>
          <p:nvPr/>
        </p:nvGraphicFramePr>
        <p:xfrm>
          <a:off x="357188" y="857250"/>
          <a:ext cx="8358187" cy="3156903"/>
        </p:xfrm>
        <a:graphic>
          <a:graphicData uri="http://schemas.openxmlformats.org/drawingml/2006/table">
            <a:tbl>
              <a:tblPr/>
              <a:tblGrid>
                <a:gridCol w="2144712"/>
                <a:gridCol w="6213475"/>
              </a:tblGrid>
              <a:tr h="6159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동녘B" pitchFamily="18" charset="-127"/>
                          <a:ea typeface="HY동녘B" pitchFamily="18" charset="-127"/>
                        </a:rPr>
                        <a:t>1. </a:t>
                      </a:r>
                      <a:r>
                        <a:rPr kumimoji="0" lang="ko-KR" altLang="en-US" sz="4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동녘B" pitchFamily="18" charset="-127"/>
                          <a:ea typeface="HY동녘B" pitchFamily="18" charset="-127"/>
                        </a:rPr>
                        <a:t>축소전환형</a:t>
                      </a:r>
                      <a:endParaRPr kumimoji="0" lang="ko-KR" alt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동녘B" pitchFamily="18" charset="-127"/>
                        <a:ea typeface="HY동녘B" pitchFamily="18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55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아동의 감정은 별로 중요치 않다고 여김</a:t>
                      </a:r>
                      <a:endParaRPr kumimoji="0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아동의 감정을 무시</a:t>
                      </a: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,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간과함</a:t>
                      </a:r>
                      <a:endParaRPr kumimoji="0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아동의 부정적 감정이 빨리 사라지길 격려</a:t>
                      </a:r>
                      <a:endParaRPr kumimoji="0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아동의 감정의 놀리거나 농담으로 삼음</a:t>
                      </a:r>
                      <a:endParaRPr kumimoji="0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아동은 비이성적 것이라 믿지 않음</a:t>
                      </a:r>
                      <a:endParaRPr kumimoji="0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아동의 나쁜 감정에 마음이 편치 않음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7185" name="TextBox 21"/>
          <p:cNvSpPr txBox="1">
            <a:spLocks noChangeArrowheads="1"/>
          </p:cNvSpPr>
          <p:nvPr/>
        </p:nvSpPr>
        <p:spPr bwMode="auto">
          <a:xfrm>
            <a:off x="500063" y="4429125"/>
            <a:ext cx="81438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2400" b="1">
                <a:latin typeface="가을체"/>
                <a:ea typeface="가을체"/>
                <a:cs typeface="가을체"/>
              </a:rPr>
              <a:t>“</a:t>
            </a:r>
            <a:r>
              <a:rPr lang="ko-KR" altLang="en-US" sz="2400" b="1">
                <a:latin typeface="가을체"/>
                <a:ea typeface="가을체"/>
                <a:cs typeface="가을체"/>
              </a:rPr>
              <a:t>넌 지금 슬픈게 아니야</a:t>
            </a:r>
            <a:r>
              <a:rPr lang="en-US" altLang="ko-KR" sz="2400" b="1">
                <a:latin typeface="가을체"/>
                <a:ea typeface="가을체"/>
                <a:cs typeface="가을체"/>
              </a:rPr>
              <a:t>. </a:t>
            </a:r>
            <a:r>
              <a:rPr lang="ko-KR" altLang="en-US" sz="2400" b="1">
                <a:latin typeface="가을체"/>
                <a:ea typeface="가을체"/>
                <a:cs typeface="가을체"/>
              </a:rPr>
              <a:t>뭐 그런 일로 슬퍼할 것</a:t>
            </a:r>
            <a:r>
              <a:rPr lang="en-US" altLang="ko-KR" sz="2400" b="1">
                <a:latin typeface="가을체"/>
                <a:ea typeface="가을체"/>
                <a:cs typeface="가을체"/>
              </a:rPr>
              <a:t> </a:t>
            </a:r>
            <a:r>
              <a:rPr lang="ko-KR" altLang="en-US" sz="2400" b="1">
                <a:latin typeface="가을체"/>
                <a:ea typeface="가을체"/>
                <a:cs typeface="가을체"/>
              </a:rPr>
              <a:t>까지 있니</a:t>
            </a:r>
            <a:r>
              <a:rPr lang="en-US" altLang="ko-KR" sz="2400" b="1">
                <a:latin typeface="가을체"/>
                <a:ea typeface="가을체"/>
                <a:cs typeface="가을체"/>
              </a:rPr>
              <a:t>?</a:t>
            </a:r>
          </a:p>
          <a:p>
            <a:r>
              <a:rPr lang="en-US" altLang="ko-KR" sz="2400" b="1">
                <a:latin typeface="가을체"/>
                <a:ea typeface="가을체"/>
                <a:cs typeface="가을체"/>
              </a:rPr>
              <a:t>“</a:t>
            </a:r>
            <a:r>
              <a:rPr lang="ko-KR" altLang="en-US" sz="2400" b="1">
                <a:latin typeface="가을체"/>
                <a:ea typeface="가을체"/>
                <a:cs typeface="가을체"/>
              </a:rPr>
              <a:t>뚝 그치면 이거 줄께</a:t>
            </a:r>
            <a:r>
              <a:rPr lang="en-US" altLang="ko-KR" sz="2400" b="1">
                <a:latin typeface="가을체"/>
                <a:ea typeface="가을체"/>
                <a:cs typeface="가을체"/>
              </a:rPr>
              <a:t>”</a:t>
            </a:r>
            <a:endParaRPr lang="ko-KR" altLang="en-US" sz="2400" b="1">
              <a:latin typeface="가을체"/>
              <a:ea typeface="가을체"/>
              <a:cs typeface="가을체"/>
            </a:endParaRPr>
          </a:p>
        </p:txBody>
      </p:sp>
      <p:pic>
        <p:nvPicPr>
          <p:cNvPr id="7186" name="Picture 22" descr="C:\Documents and Settings\sec\Local Settings\Temporary Internet Files\Content.IE5\IPGBYLM1\MCj0440506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1685925"/>
            <a:ext cx="175260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표 12"/>
          <p:cNvGraphicFramePr>
            <a:graphicFrameLocks noGrp="1"/>
          </p:cNvGraphicFramePr>
          <p:nvPr/>
        </p:nvGraphicFramePr>
        <p:xfrm>
          <a:off x="428625" y="1785938"/>
          <a:ext cx="8358246" cy="2963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8246"/>
              </a:tblGrid>
              <a:tr h="60540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600" dirty="0" smtClean="0">
                          <a:solidFill>
                            <a:schemeClr val="bg1"/>
                          </a:solidFill>
                          <a:latin typeface="HY동녘B" pitchFamily="18" charset="-127"/>
                          <a:ea typeface="HY동녘B" pitchFamily="18" charset="-127"/>
                        </a:rPr>
                        <a:t>1. </a:t>
                      </a:r>
                      <a:r>
                        <a:rPr lang="ko-KR" altLang="en-US" sz="3600" dirty="0" err="1" smtClean="0">
                          <a:solidFill>
                            <a:schemeClr val="bg1"/>
                          </a:solidFill>
                          <a:latin typeface="HY동녘B" pitchFamily="18" charset="-127"/>
                          <a:ea typeface="HY동녘B" pitchFamily="18" charset="-127"/>
                        </a:rPr>
                        <a:t>축소전환형</a:t>
                      </a:r>
                      <a:r>
                        <a:rPr lang="en-US" altLang="ko-KR" sz="3600" dirty="0" smtClean="0">
                          <a:solidFill>
                            <a:schemeClr val="bg1"/>
                          </a:solidFill>
                          <a:latin typeface="HY동녘B" pitchFamily="18" charset="-127"/>
                          <a:ea typeface="HY동녘B" pitchFamily="18" charset="-127"/>
                        </a:rPr>
                        <a:t>-</a:t>
                      </a:r>
                      <a:r>
                        <a:rPr lang="ko-KR" altLang="en-US" sz="3600" dirty="0" smtClean="0">
                          <a:solidFill>
                            <a:schemeClr val="bg1"/>
                          </a:solidFill>
                          <a:latin typeface="HY동녘B" pitchFamily="18" charset="-127"/>
                          <a:ea typeface="HY동녘B" pitchFamily="18" charset="-127"/>
                        </a:rPr>
                        <a:t>아이에게 미치는 영향</a:t>
                      </a:r>
                      <a:endParaRPr lang="ko-KR" altLang="en-US" sz="3600" dirty="0">
                        <a:solidFill>
                          <a:schemeClr val="bg1"/>
                        </a:solidFill>
                        <a:latin typeface="HY동녘B" pitchFamily="18" charset="-127"/>
                        <a:ea typeface="HY동녘B" pitchFamily="18" charset="-127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23235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800" kern="1200" dirty="0" smtClean="0">
                          <a:solidFill>
                            <a:srgbClr val="008000"/>
                          </a:solidFill>
                          <a:latin typeface="HY강B" pitchFamily="18" charset="-127"/>
                          <a:ea typeface="HY강B" pitchFamily="18" charset="-127"/>
                          <a:cs typeface="+mn-cs"/>
                        </a:rPr>
                        <a:t>아이는 자신의 감정이 옳지 않고 부적절하며 타당하지 않다고 느끼게 된다</a:t>
                      </a:r>
                      <a:r>
                        <a:rPr lang="en-US" altLang="ko-KR" sz="2800" kern="1200" dirty="0" smtClean="0">
                          <a:solidFill>
                            <a:srgbClr val="008000"/>
                          </a:solidFill>
                          <a:latin typeface="HY강B" pitchFamily="18" charset="-127"/>
                          <a:ea typeface="HY강B" pitchFamily="18" charset="-127"/>
                          <a:cs typeface="+mn-cs"/>
                        </a:rPr>
                        <a:t>. </a:t>
                      </a:r>
                      <a:r>
                        <a:rPr lang="ko-KR" altLang="en-US" sz="2800" kern="1200" dirty="0" smtClean="0">
                          <a:solidFill>
                            <a:srgbClr val="008000"/>
                          </a:solidFill>
                          <a:latin typeface="HY강B" pitchFamily="18" charset="-127"/>
                          <a:ea typeface="HY강B" pitchFamily="18" charset="-127"/>
                          <a:cs typeface="+mn-cs"/>
                        </a:rPr>
                        <a:t>자기가 상황을 느끼는 방식 때문에 자신이 본질적으로 옳지 않다고 생각할지 모른다</a:t>
                      </a:r>
                      <a:r>
                        <a:rPr lang="en-US" altLang="ko-KR" sz="2800" kern="1200" dirty="0" smtClean="0">
                          <a:solidFill>
                            <a:srgbClr val="008000"/>
                          </a:solidFill>
                          <a:latin typeface="HY강B" pitchFamily="18" charset="-127"/>
                          <a:ea typeface="HY강B" pitchFamily="18" charset="-127"/>
                          <a:cs typeface="+mn-cs"/>
                        </a:rPr>
                        <a:t>. </a:t>
                      </a:r>
                      <a:r>
                        <a:rPr lang="ko-KR" altLang="en-US" sz="2800" kern="1200" dirty="0" smtClean="0">
                          <a:solidFill>
                            <a:srgbClr val="008000"/>
                          </a:solidFill>
                          <a:latin typeface="HY강B" pitchFamily="18" charset="-127"/>
                          <a:ea typeface="HY강B" pitchFamily="18" charset="-127"/>
                          <a:cs typeface="+mn-cs"/>
                        </a:rPr>
                        <a:t>이런 아이는 감정을 조절하는 것을 어려워한다</a:t>
                      </a:r>
                      <a:r>
                        <a:rPr lang="en-US" altLang="ko-KR" sz="2800" kern="1200" dirty="0" smtClean="0">
                          <a:solidFill>
                            <a:srgbClr val="008000"/>
                          </a:solidFill>
                          <a:latin typeface="HY강B" pitchFamily="18" charset="-127"/>
                          <a:ea typeface="HY강B" pitchFamily="18" charset="-127"/>
                          <a:cs typeface="+mn-cs"/>
                        </a:rPr>
                        <a:t>. </a:t>
                      </a:r>
                      <a:endParaRPr lang="ko-KR" altLang="en-US" sz="2400" dirty="0">
                        <a:solidFill>
                          <a:srgbClr val="008000"/>
                        </a:solidFill>
                        <a:latin typeface="HY강B" pitchFamily="18" charset="-127"/>
                        <a:ea typeface="HY강B" pitchFamily="18" charset="-127"/>
                      </a:endParaRPr>
                    </a:p>
                  </a:txBody>
                  <a:tcPr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표 14"/>
          <p:cNvGraphicFramePr>
            <a:graphicFrameLocks noGrp="1"/>
          </p:cNvGraphicFramePr>
          <p:nvPr/>
        </p:nvGraphicFramePr>
        <p:xfrm>
          <a:off x="357188" y="857250"/>
          <a:ext cx="8358187" cy="3718560"/>
        </p:xfrm>
        <a:graphic>
          <a:graphicData uri="http://schemas.openxmlformats.org/drawingml/2006/table">
            <a:tbl>
              <a:tblPr/>
              <a:tblGrid>
                <a:gridCol w="2144712"/>
                <a:gridCol w="6213475"/>
              </a:tblGrid>
              <a:tr h="6159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동녘B" pitchFamily="18" charset="-127"/>
                          <a:ea typeface="HY동녘B" pitchFamily="18" charset="-127"/>
                        </a:rPr>
                        <a:t>2. </a:t>
                      </a:r>
                      <a:r>
                        <a:rPr kumimoji="0" lang="ko-KR" altLang="en-US" sz="4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동녘B" pitchFamily="18" charset="-127"/>
                          <a:ea typeface="HY동녘B" pitchFamily="18" charset="-127"/>
                        </a:rPr>
                        <a:t>억압형</a:t>
                      </a:r>
                      <a:endParaRPr kumimoji="0" lang="ko-KR" alt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동녘B" pitchFamily="18" charset="-127"/>
                        <a:ea typeface="HY동녘B" pitchFamily="18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55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축소형과 비슷하나 훨씬 부정적으로 반응</a:t>
                      </a:r>
                      <a:endParaRPr kumimoji="0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학생의 감정을 비난하거나 꾸짖음</a:t>
                      </a:r>
                      <a:endParaRPr kumimoji="0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올바른 행동을 해야 한다고 훈계함</a:t>
                      </a:r>
                      <a:endParaRPr kumimoji="0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부정적 감정을 꾸짖거나 벌 주거나 훈육함</a:t>
                      </a:r>
                      <a:endParaRPr kumimoji="0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부정적 감정은 억제</a:t>
                      </a: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,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자제해야 한다고 믿음</a:t>
                      </a:r>
                      <a:endParaRPr kumimoji="0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부정적 감정은 나쁜 성격에서 비롯된다고</a:t>
                      </a: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/>
                      </a:r>
                      <a:b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</a:b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믿음</a:t>
                      </a:r>
                      <a:endParaRPr kumimoji="0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부정적 감정은 쓸데 없는 낭비</a:t>
                      </a: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,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사치라 믿음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9228" name="TextBox 15"/>
          <p:cNvSpPr txBox="1">
            <a:spLocks noChangeArrowheads="1"/>
          </p:cNvSpPr>
          <p:nvPr/>
        </p:nvSpPr>
        <p:spPr bwMode="auto">
          <a:xfrm>
            <a:off x="428625" y="4857750"/>
            <a:ext cx="8001000" cy="17851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2200" b="1" dirty="0">
                <a:latin typeface="가을체"/>
                <a:ea typeface="가을체"/>
                <a:cs typeface="가을체"/>
              </a:rPr>
              <a:t>“</a:t>
            </a:r>
            <a:r>
              <a:rPr lang="ko-KR" altLang="en-US" sz="2200" b="1" dirty="0">
                <a:latin typeface="가을체"/>
                <a:ea typeface="가을체"/>
                <a:cs typeface="가을체"/>
              </a:rPr>
              <a:t>시끄러워</a:t>
            </a:r>
            <a:r>
              <a:rPr lang="en-US" altLang="ko-KR" sz="2200" b="1" dirty="0">
                <a:latin typeface="가을체"/>
                <a:ea typeface="가을체"/>
                <a:cs typeface="가을체"/>
              </a:rPr>
              <a:t>! </a:t>
            </a:r>
            <a:r>
              <a:rPr lang="ko-KR" altLang="en-US" sz="2200" b="1" dirty="0">
                <a:latin typeface="가을체"/>
                <a:ea typeface="가을체"/>
                <a:cs typeface="가을체"/>
              </a:rPr>
              <a:t>울지마</a:t>
            </a:r>
            <a:r>
              <a:rPr lang="en-US" altLang="ko-KR" sz="2200" b="1" dirty="0">
                <a:latin typeface="가을체"/>
                <a:ea typeface="가을체"/>
                <a:cs typeface="가을체"/>
              </a:rPr>
              <a:t>. </a:t>
            </a:r>
            <a:r>
              <a:rPr lang="ko-KR" altLang="en-US" sz="2200" b="1" dirty="0">
                <a:latin typeface="가을체"/>
                <a:ea typeface="가을체"/>
                <a:cs typeface="가을체"/>
              </a:rPr>
              <a:t>그까짓 걸 갖고 난리야</a:t>
            </a:r>
            <a:r>
              <a:rPr lang="en-US" altLang="ko-KR" sz="2200" b="1" dirty="0">
                <a:latin typeface="가을체"/>
                <a:ea typeface="가을체"/>
                <a:cs typeface="가을체"/>
              </a:rPr>
              <a:t>?”</a:t>
            </a:r>
            <a:r>
              <a:rPr lang="ko-KR" altLang="en-US" sz="2200" b="1" dirty="0">
                <a:latin typeface="가을체"/>
                <a:ea typeface="가을체"/>
                <a:cs typeface="가을체"/>
              </a:rPr>
              <a:t> </a:t>
            </a:r>
            <a:endParaRPr lang="en-US" altLang="ko-KR" sz="2200" b="1" dirty="0">
              <a:latin typeface="가을체"/>
              <a:ea typeface="가을체"/>
              <a:cs typeface="가을체"/>
            </a:endParaRPr>
          </a:p>
          <a:p>
            <a:pPr algn="r"/>
            <a:r>
              <a:rPr lang="en-US" altLang="ko-KR" sz="2200" b="1" dirty="0">
                <a:latin typeface="가을체"/>
                <a:ea typeface="가을체"/>
                <a:cs typeface="가을체"/>
              </a:rPr>
              <a:t>“</a:t>
            </a:r>
            <a:r>
              <a:rPr lang="ko-KR" altLang="en-US" sz="2200" b="1" dirty="0">
                <a:latin typeface="가을체"/>
                <a:ea typeface="가을체"/>
                <a:cs typeface="가을체"/>
              </a:rPr>
              <a:t>당장 안 그치면 갖다 버린다</a:t>
            </a:r>
            <a:r>
              <a:rPr lang="en-US" altLang="ko-KR" sz="2200" b="1" dirty="0">
                <a:latin typeface="가을체"/>
                <a:ea typeface="가을체"/>
                <a:cs typeface="가을체"/>
              </a:rPr>
              <a:t>”</a:t>
            </a:r>
          </a:p>
          <a:p>
            <a:pPr algn="r"/>
            <a:r>
              <a:rPr lang="en-US" altLang="ko-KR" sz="2200" b="1" dirty="0">
                <a:latin typeface="가을체"/>
                <a:ea typeface="가을체"/>
                <a:cs typeface="가을체"/>
              </a:rPr>
              <a:t>“</a:t>
            </a:r>
            <a:r>
              <a:rPr lang="ko-KR" altLang="en-US" sz="2200" b="1" dirty="0">
                <a:latin typeface="가을체"/>
                <a:ea typeface="가을체"/>
                <a:cs typeface="가을체"/>
              </a:rPr>
              <a:t>숙제 빨리 끝내</a:t>
            </a:r>
            <a:r>
              <a:rPr lang="en-US" altLang="ko-KR" sz="2200" b="1" dirty="0">
                <a:latin typeface="가을체"/>
                <a:ea typeface="가을체"/>
                <a:cs typeface="가을체"/>
              </a:rPr>
              <a:t>. 10</a:t>
            </a:r>
            <a:r>
              <a:rPr lang="ko-KR" altLang="en-US" sz="2200" b="1" dirty="0">
                <a:latin typeface="가을체"/>
                <a:ea typeface="가을체"/>
                <a:cs typeface="가을체"/>
              </a:rPr>
              <a:t>분 안에 안 끝내면 혼날 줄 알아</a:t>
            </a:r>
            <a:r>
              <a:rPr lang="en-US" altLang="ko-KR" sz="2200" b="1" dirty="0" smtClean="0">
                <a:latin typeface="가을체"/>
                <a:ea typeface="가을체"/>
                <a:cs typeface="가을체"/>
              </a:rPr>
              <a:t>!”</a:t>
            </a:r>
          </a:p>
          <a:p>
            <a:pPr algn="r"/>
            <a:r>
              <a:rPr lang="en-US" altLang="ko-KR" sz="2200" b="1" dirty="0" smtClean="0">
                <a:latin typeface="가을체"/>
                <a:ea typeface="가을체"/>
                <a:cs typeface="가을체"/>
              </a:rPr>
              <a:t> </a:t>
            </a:r>
          </a:p>
          <a:p>
            <a:pPr algn="ctr"/>
            <a:r>
              <a:rPr lang="en-US" altLang="ko-KR" sz="2200" b="1" dirty="0" smtClean="0">
                <a:latin typeface="가을체"/>
                <a:ea typeface="가을체"/>
                <a:cs typeface="가을체"/>
              </a:rPr>
              <a:t>* </a:t>
            </a:r>
            <a:r>
              <a:rPr lang="ko-KR" altLang="en-US" sz="2200" b="1" dirty="0" smtClean="0">
                <a:latin typeface="가을체"/>
                <a:ea typeface="가을체"/>
                <a:cs typeface="가을체"/>
              </a:rPr>
              <a:t>각종 역기능적 결과가 생김</a:t>
            </a:r>
            <a:r>
              <a:rPr lang="en-US" altLang="ko-KR" sz="2200" b="1" dirty="0" smtClean="0">
                <a:latin typeface="가을체"/>
                <a:ea typeface="가을체"/>
                <a:cs typeface="가을체"/>
              </a:rPr>
              <a:t> </a:t>
            </a:r>
            <a:endParaRPr lang="ko-KR" altLang="en-US" sz="2200" b="1" dirty="0">
              <a:latin typeface="가을체"/>
              <a:ea typeface="가을체"/>
              <a:cs typeface="가을체"/>
            </a:endParaRPr>
          </a:p>
        </p:txBody>
      </p:sp>
      <p:pic>
        <p:nvPicPr>
          <p:cNvPr id="9229" name="Picture 17" descr="C:\Documents and Settings\sec\Local Settings\Temporary Internet Files\Content.IE5\VHWK8Z3B\MCj0419134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" y="1943100"/>
            <a:ext cx="1852613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357188" y="857250"/>
          <a:ext cx="8358187" cy="3352800"/>
        </p:xfrm>
        <a:graphic>
          <a:graphicData uri="http://schemas.openxmlformats.org/drawingml/2006/table">
            <a:tbl>
              <a:tblPr/>
              <a:tblGrid>
                <a:gridCol w="2144712"/>
                <a:gridCol w="6213475"/>
              </a:tblGrid>
              <a:tr h="6159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동녘B" pitchFamily="18" charset="-127"/>
                          <a:ea typeface="HY동녘B" pitchFamily="18" charset="-127"/>
                        </a:rPr>
                        <a:t>3. </a:t>
                      </a:r>
                      <a:r>
                        <a:rPr kumimoji="0" lang="ko-KR" alt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동녘B" pitchFamily="18" charset="-127"/>
                          <a:ea typeface="HY동녘B" pitchFamily="18" charset="-127"/>
                        </a:rPr>
                        <a:t>방임형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55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애들은 다 그러면서 큰다고 믿음</a:t>
                      </a:r>
                      <a:endParaRPr kumimoji="0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나쁜 감정도 허용하고 격려함</a:t>
                      </a:r>
                      <a:endParaRPr kumimoji="0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선도하거나 대안을 찾아 주지 않음</a:t>
                      </a:r>
                      <a:endParaRPr kumimoji="0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감정에 대해 올바로 지도해 주지 않음</a:t>
                      </a:r>
                      <a:endParaRPr kumimoji="0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무제한 허용</a:t>
                      </a:r>
                      <a:endParaRPr kumimoji="0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감정은 다 분출해야 한다고 믿음</a:t>
                      </a:r>
                      <a:endParaRPr kumimoji="0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문제해결 능력을 키워주지 못함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1276" name="TextBox 14"/>
          <p:cNvSpPr txBox="1">
            <a:spLocks noChangeArrowheads="1"/>
          </p:cNvSpPr>
          <p:nvPr/>
        </p:nvSpPr>
        <p:spPr bwMode="auto">
          <a:xfrm>
            <a:off x="285720" y="4500570"/>
            <a:ext cx="8429625" cy="10156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2000" b="1" dirty="0">
                <a:latin typeface="가을체"/>
                <a:ea typeface="가을체"/>
                <a:cs typeface="가을체"/>
              </a:rPr>
              <a:t>“</a:t>
            </a:r>
            <a:r>
              <a:rPr lang="ko-KR" altLang="en-US" sz="2000" b="1" dirty="0">
                <a:latin typeface="가을체"/>
                <a:ea typeface="가을체"/>
                <a:cs typeface="가을체"/>
              </a:rPr>
              <a:t>지환이가 네 장난감 망가뜨려서 걜 때려줬구나</a:t>
            </a:r>
            <a:r>
              <a:rPr lang="en-US" altLang="ko-KR" sz="2000" b="1" dirty="0">
                <a:latin typeface="가을체"/>
                <a:ea typeface="가을체"/>
                <a:cs typeface="가을체"/>
              </a:rPr>
              <a:t>. </a:t>
            </a:r>
            <a:r>
              <a:rPr lang="ko-KR" altLang="en-US" sz="2000" b="1" dirty="0">
                <a:latin typeface="가을체"/>
                <a:ea typeface="가을체"/>
                <a:cs typeface="가을체"/>
              </a:rPr>
              <a:t>그럼 화날 때 주먹이 먼저 나가는 법이지</a:t>
            </a:r>
            <a:r>
              <a:rPr lang="en-US" altLang="ko-KR" sz="2000" b="1" dirty="0">
                <a:latin typeface="가을체"/>
                <a:ea typeface="가을체"/>
                <a:cs typeface="가을체"/>
              </a:rPr>
              <a:t>.”</a:t>
            </a:r>
          </a:p>
          <a:p>
            <a:r>
              <a:rPr lang="en-US" altLang="ko-KR" sz="2000" b="1" dirty="0">
                <a:latin typeface="가을체"/>
                <a:ea typeface="가을체"/>
                <a:cs typeface="가을체"/>
              </a:rPr>
              <a:t>“</a:t>
            </a:r>
            <a:r>
              <a:rPr lang="ko-KR" altLang="en-US" sz="2000" b="1" dirty="0">
                <a:latin typeface="가을체"/>
                <a:ea typeface="가을체"/>
                <a:cs typeface="가을체"/>
              </a:rPr>
              <a:t>슬프면 실컷 울어라</a:t>
            </a:r>
            <a:r>
              <a:rPr lang="en-US" altLang="ko-KR" sz="2000" b="1" dirty="0">
                <a:latin typeface="가을체"/>
                <a:ea typeface="가을체"/>
                <a:cs typeface="가을체"/>
              </a:rPr>
              <a:t>. </a:t>
            </a:r>
            <a:r>
              <a:rPr lang="ko-KR" altLang="en-US" sz="2000" b="1" dirty="0">
                <a:latin typeface="가을체"/>
                <a:ea typeface="가을체"/>
                <a:cs typeface="가을체"/>
              </a:rPr>
              <a:t>엄마한테 화나서 욕했어</a:t>
            </a:r>
            <a:r>
              <a:rPr lang="en-US" altLang="ko-KR" sz="2000" b="1" dirty="0">
                <a:latin typeface="가을체"/>
                <a:ea typeface="가을체"/>
                <a:cs typeface="가을체"/>
              </a:rPr>
              <a:t>? </a:t>
            </a:r>
            <a:r>
              <a:rPr lang="ko-KR" altLang="en-US" sz="2000" b="1" dirty="0">
                <a:latin typeface="가을체"/>
                <a:ea typeface="가을체"/>
                <a:cs typeface="가을체"/>
              </a:rPr>
              <a:t>그래</a:t>
            </a:r>
            <a:r>
              <a:rPr lang="en-US" altLang="ko-KR" sz="2000" b="1" dirty="0">
                <a:latin typeface="가을체"/>
                <a:ea typeface="가을체"/>
                <a:cs typeface="가을체"/>
              </a:rPr>
              <a:t>, </a:t>
            </a:r>
            <a:r>
              <a:rPr lang="ko-KR" altLang="en-US" sz="2000" b="1" dirty="0">
                <a:latin typeface="가을체"/>
                <a:ea typeface="가을체"/>
                <a:cs typeface="가을체"/>
              </a:rPr>
              <a:t>그래</a:t>
            </a:r>
            <a:r>
              <a:rPr lang="en-US" altLang="ko-KR" sz="2000" b="1" dirty="0">
                <a:latin typeface="가을체"/>
                <a:ea typeface="가을체"/>
                <a:cs typeface="가을체"/>
              </a:rPr>
              <a:t>, </a:t>
            </a:r>
            <a:r>
              <a:rPr lang="ko-KR" altLang="en-US" sz="2000" b="1" dirty="0">
                <a:latin typeface="가을체"/>
                <a:ea typeface="가을체"/>
                <a:cs typeface="가을체"/>
              </a:rPr>
              <a:t>잘 했어</a:t>
            </a:r>
            <a:r>
              <a:rPr lang="en-US" altLang="ko-KR" sz="2000" b="1" dirty="0">
                <a:latin typeface="가을체"/>
                <a:ea typeface="가을체"/>
                <a:cs typeface="가을체"/>
              </a:rPr>
              <a:t>.”</a:t>
            </a:r>
            <a:endParaRPr lang="ko-KR" altLang="en-US" sz="2000" b="1" dirty="0">
              <a:latin typeface="가을체"/>
              <a:ea typeface="가을체"/>
              <a:cs typeface="가을체"/>
            </a:endParaRPr>
          </a:p>
        </p:txBody>
      </p:sp>
      <p:pic>
        <p:nvPicPr>
          <p:cNvPr id="11277" name="Picture 20" descr="C:\Documents and Settings\sec\Local Settings\Temporary Internet Files\Content.IE5\IPGBYLM1\MCj0358761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1785938"/>
            <a:ext cx="17049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직사각형 6"/>
          <p:cNvSpPr/>
          <p:nvPr/>
        </p:nvSpPr>
        <p:spPr>
          <a:xfrm>
            <a:off x="571472" y="5643578"/>
            <a:ext cx="7715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solidFill>
                  <a:srgbClr val="008000"/>
                </a:solidFill>
                <a:latin typeface="HY강B" pitchFamily="18" charset="-127"/>
                <a:ea typeface="HY강B" pitchFamily="18" charset="-127"/>
              </a:rPr>
              <a:t>결과</a:t>
            </a:r>
            <a:r>
              <a:rPr lang="en-US" altLang="ko-KR" sz="2000" dirty="0" smtClean="0">
                <a:solidFill>
                  <a:srgbClr val="008000"/>
                </a:solidFill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sz="2000" dirty="0" smtClean="0">
                <a:solidFill>
                  <a:srgbClr val="008000"/>
                </a:solidFill>
                <a:latin typeface="HY강B" pitchFamily="18" charset="-127"/>
                <a:ea typeface="HY강B" pitchFamily="18" charset="-127"/>
              </a:rPr>
              <a:t>감정을 조절하는 법을 터득하지 못한다</a:t>
            </a:r>
            <a:r>
              <a:rPr lang="en-US" altLang="ko-KR" sz="2000" dirty="0" smtClean="0">
                <a:solidFill>
                  <a:srgbClr val="008000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000" dirty="0" smtClean="0">
                <a:solidFill>
                  <a:srgbClr val="008000"/>
                </a:solidFill>
                <a:latin typeface="HY강B" pitchFamily="18" charset="-127"/>
                <a:ea typeface="HY강B" pitchFamily="18" charset="-127"/>
              </a:rPr>
              <a:t>집중력이 부족하고 친구를 사귀며 다른 사람들과 사이 좋게 지내는 것을 어려워한다</a:t>
            </a:r>
            <a:endParaRPr lang="ko-KR" alt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4"/>
          <p:cNvGrpSpPr>
            <a:grpSpLocks/>
          </p:cNvGrpSpPr>
          <p:nvPr/>
        </p:nvGrpSpPr>
        <p:grpSpPr bwMode="auto">
          <a:xfrm>
            <a:off x="285750" y="384175"/>
            <a:ext cx="3571875" cy="528638"/>
            <a:chOff x="285720" y="384598"/>
            <a:chExt cx="3571900" cy="527649"/>
          </a:xfrm>
        </p:grpSpPr>
        <p:pic>
          <p:nvPicPr>
            <p:cNvPr id="13327" name="_x251876176" descr="EMB0000010c552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51512" y="384598"/>
              <a:ext cx="374427" cy="472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8" name="TextBox 43"/>
            <p:cNvSpPr txBox="1">
              <a:spLocks noChangeArrowheads="1"/>
            </p:cNvSpPr>
            <p:nvPr/>
          </p:nvSpPr>
          <p:spPr bwMode="auto">
            <a:xfrm>
              <a:off x="285720" y="423842"/>
              <a:ext cx="3571900" cy="488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ko-KR" altLang="en-US" sz="1400">
                  <a:solidFill>
                    <a:srgbClr val="FFC000"/>
                  </a:solidFill>
                  <a:latin typeface="HY동녘B" pitchFamily="18" charset="-127"/>
                  <a:ea typeface="HY동녘B" pitchFamily="18" charset="-127"/>
                </a:rPr>
                <a:t>전문상담교사   김경미</a:t>
              </a:r>
            </a:p>
          </p:txBody>
        </p:sp>
      </p:grpSp>
      <p:graphicFrame>
        <p:nvGraphicFramePr>
          <p:cNvPr id="13" name="표 12"/>
          <p:cNvGraphicFramePr>
            <a:graphicFrameLocks noGrp="1"/>
          </p:cNvGraphicFramePr>
          <p:nvPr/>
        </p:nvGraphicFramePr>
        <p:xfrm>
          <a:off x="357188" y="382588"/>
          <a:ext cx="8358187" cy="4084955"/>
        </p:xfrm>
        <a:graphic>
          <a:graphicData uri="http://schemas.openxmlformats.org/drawingml/2006/table">
            <a:tbl>
              <a:tblPr/>
              <a:tblGrid>
                <a:gridCol w="2144712"/>
                <a:gridCol w="6213475"/>
              </a:tblGrid>
              <a:tr h="7016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동녘B" pitchFamily="18" charset="-127"/>
                          <a:ea typeface="HY동녘B" pitchFamily="18" charset="-127"/>
                        </a:rPr>
                        <a:t>4. </a:t>
                      </a:r>
                      <a:r>
                        <a:rPr kumimoji="0" lang="ko-KR" altLang="en-US" sz="4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동녘B" pitchFamily="18" charset="-127"/>
                          <a:ea typeface="HY동녘B" pitchFamily="18" charset="-127"/>
                        </a:rPr>
                        <a:t>감정코치형</a:t>
                      </a:r>
                      <a:endParaRPr kumimoji="0" lang="ko-KR" alt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동녘B" pitchFamily="18" charset="-127"/>
                        <a:ea typeface="HY동녘B" pitchFamily="18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455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모든 감정을 허용하나 행동에는 제한을 줌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아동의 부정적인 감정은 좋은 교육 기회라</a:t>
                      </a: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/>
                      </a:r>
                      <a:b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</a:b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여김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슬픔</a:t>
                      </a: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, </a:t>
                      </a:r>
                      <a:r>
                        <a:rPr kumimoji="0" lang="ko-KR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분노</a:t>
                      </a: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, </a:t>
                      </a:r>
                      <a:r>
                        <a:rPr kumimoji="0" lang="ko-KR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두려움 등의 감정을 허용함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학생의 감정을 잘 들어주고 시간을 허용함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감정에 대해 훈계하지 않고 공감해 줌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문제 해결의 방법에 대해 안내해줌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 </a:t>
                      </a:r>
                      <a:r>
                        <a:rPr kumimoji="0" lang="ko-KR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대안을 제시하거나 함께 모색함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굴림" pitchFamily="50" charset="-127"/>
                        <a:ea typeface="HY강B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ko-KR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굴림" pitchFamily="50" charset="-127"/>
                          <a:ea typeface="HY강B" pitchFamily="18" charset="-127"/>
                        </a:rPr>
                        <a:t>문제 해결 능력을 가르쳐 주고 격려함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3325" name="TextBox 13"/>
          <p:cNvSpPr txBox="1">
            <a:spLocks noChangeArrowheads="1"/>
          </p:cNvSpPr>
          <p:nvPr/>
        </p:nvSpPr>
        <p:spPr bwMode="auto">
          <a:xfrm>
            <a:off x="428596" y="4572008"/>
            <a:ext cx="8429625" cy="13542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ko-KR" sz="2000" b="1" dirty="0">
                <a:latin typeface="가을체"/>
                <a:ea typeface="가을체"/>
                <a:cs typeface="가을체"/>
              </a:rPr>
              <a:t>“</a:t>
            </a:r>
            <a:r>
              <a:rPr lang="ko-KR" altLang="en-US" sz="2000" b="1" dirty="0">
                <a:latin typeface="가을체"/>
                <a:ea typeface="가을체"/>
                <a:cs typeface="가을체"/>
              </a:rPr>
              <a:t>슬퍼 보이네</a:t>
            </a:r>
            <a:r>
              <a:rPr lang="en-US" altLang="ko-KR" sz="2000" b="1" dirty="0">
                <a:latin typeface="가을체"/>
                <a:ea typeface="가을체"/>
                <a:cs typeface="가을체"/>
              </a:rPr>
              <a:t>. </a:t>
            </a:r>
            <a:r>
              <a:rPr lang="ko-KR" altLang="en-US" sz="2000" b="1" dirty="0">
                <a:latin typeface="가을체"/>
                <a:ea typeface="가을체"/>
                <a:cs typeface="가을체"/>
              </a:rPr>
              <a:t>마음이 많이 상했나 보구나</a:t>
            </a:r>
            <a:r>
              <a:rPr lang="en-US" altLang="ko-KR" sz="2000" b="1" dirty="0">
                <a:latin typeface="가을체"/>
                <a:ea typeface="가을체"/>
                <a:cs typeface="가을체"/>
              </a:rPr>
              <a:t>. </a:t>
            </a:r>
            <a:r>
              <a:rPr lang="ko-KR" altLang="en-US" sz="2000" b="1" dirty="0">
                <a:latin typeface="가을체"/>
                <a:ea typeface="가을체"/>
                <a:cs typeface="가을체"/>
              </a:rPr>
              <a:t>기분이 나쁜 것 같아 보여</a:t>
            </a:r>
            <a:r>
              <a:rPr lang="en-US" altLang="ko-KR" sz="2000" b="1" dirty="0">
                <a:latin typeface="가을체"/>
                <a:ea typeface="가을체"/>
                <a:cs typeface="가을체"/>
              </a:rPr>
              <a:t>”</a:t>
            </a:r>
          </a:p>
          <a:p>
            <a:pPr algn="just"/>
            <a:r>
              <a:rPr lang="en-US" altLang="ko-KR" sz="2000" b="1" dirty="0">
                <a:latin typeface="가을체"/>
                <a:ea typeface="가을체"/>
                <a:cs typeface="가을체"/>
              </a:rPr>
              <a:t>“</a:t>
            </a:r>
            <a:r>
              <a:rPr lang="ko-KR" altLang="en-US" sz="2000" b="1" dirty="0">
                <a:latin typeface="가을체"/>
                <a:ea typeface="가을체"/>
                <a:cs typeface="가을체"/>
              </a:rPr>
              <a:t>네가 기분 나쁜 건 알아</a:t>
            </a:r>
            <a:r>
              <a:rPr lang="en-US" altLang="ko-KR" sz="2000" b="1" dirty="0">
                <a:latin typeface="가을체"/>
                <a:ea typeface="가을체"/>
                <a:cs typeface="가을체"/>
              </a:rPr>
              <a:t>. </a:t>
            </a:r>
            <a:r>
              <a:rPr lang="ko-KR" altLang="en-US" sz="2000" b="1" dirty="0">
                <a:latin typeface="가을체"/>
                <a:ea typeface="가을체"/>
                <a:cs typeface="가을체"/>
              </a:rPr>
              <a:t>하지만 때리는 건 안 된다</a:t>
            </a:r>
            <a:r>
              <a:rPr lang="en-US" altLang="ko-KR" sz="2000" b="1" dirty="0">
                <a:latin typeface="가을체"/>
                <a:ea typeface="가을체"/>
                <a:cs typeface="가을체"/>
              </a:rPr>
              <a:t>. </a:t>
            </a:r>
            <a:r>
              <a:rPr lang="ko-KR" altLang="en-US" sz="2000" b="1" dirty="0">
                <a:latin typeface="가을체"/>
                <a:ea typeface="가을체"/>
                <a:cs typeface="가을체"/>
              </a:rPr>
              <a:t>지환이한테 네가 화나고 속상한 것을 어떻게 표현하면 좋을까</a:t>
            </a:r>
            <a:r>
              <a:rPr lang="en-US" altLang="ko-KR" sz="2000" b="1" dirty="0">
                <a:latin typeface="가을체"/>
                <a:ea typeface="가을체"/>
                <a:cs typeface="가을체"/>
              </a:rPr>
              <a:t>?</a:t>
            </a:r>
            <a:r>
              <a:rPr lang="ko-KR" altLang="en-US" sz="2000" b="1" dirty="0">
                <a:latin typeface="가을체"/>
                <a:ea typeface="가을체"/>
                <a:cs typeface="가을체"/>
              </a:rPr>
              <a:t> </a:t>
            </a:r>
            <a:endParaRPr lang="en-US" altLang="ko-KR" sz="2000" b="1" dirty="0" smtClean="0">
              <a:latin typeface="가을체"/>
              <a:ea typeface="가을체"/>
              <a:cs typeface="가을체"/>
            </a:endParaRPr>
          </a:p>
          <a:p>
            <a:pPr algn="just"/>
            <a:endParaRPr lang="ko-KR" altLang="en-US" sz="2200" b="1" dirty="0">
              <a:latin typeface="가을체"/>
              <a:ea typeface="가을체"/>
              <a:cs typeface="가을체"/>
            </a:endParaRPr>
          </a:p>
        </p:txBody>
      </p:sp>
      <p:pic>
        <p:nvPicPr>
          <p:cNvPr id="13326" name="Picture 17" descr="C:\Documents and Settings\sec\Local Settings\Temporary Internet Files\Content.IE5\6S9XNVRZ\MCj0420796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" y="1428750"/>
            <a:ext cx="204152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직사각형 7"/>
          <p:cNvSpPr/>
          <p:nvPr/>
        </p:nvSpPr>
        <p:spPr>
          <a:xfrm>
            <a:off x="357158" y="5643578"/>
            <a:ext cx="85010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o-KR" altLang="en-US" sz="2000" dirty="0" smtClean="0">
                <a:solidFill>
                  <a:srgbClr val="008000"/>
                </a:solidFill>
                <a:latin typeface="HY강B" pitchFamily="18" charset="-127"/>
                <a:ea typeface="HY강B" pitchFamily="18" charset="-127"/>
              </a:rPr>
              <a:t>결과</a:t>
            </a:r>
            <a:r>
              <a:rPr lang="en-US" altLang="ko-KR" sz="2000" dirty="0" smtClean="0">
                <a:solidFill>
                  <a:srgbClr val="008000"/>
                </a:solidFill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sz="2000" dirty="0" smtClean="0">
                <a:solidFill>
                  <a:srgbClr val="008000"/>
                </a:solidFill>
                <a:latin typeface="HY강B" pitchFamily="18" charset="-127"/>
                <a:ea typeface="HY강B" pitchFamily="18" charset="-127"/>
              </a:rPr>
              <a:t>아이는 자신의 감정을 신뢰하게 된다</a:t>
            </a:r>
            <a:r>
              <a:rPr lang="en-US" altLang="ko-KR" sz="2000" dirty="0" smtClean="0">
                <a:solidFill>
                  <a:srgbClr val="008000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000" dirty="0" smtClean="0">
                <a:solidFill>
                  <a:srgbClr val="008000"/>
                </a:solidFill>
                <a:latin typeface="HY강B" pitchFamily="18" charset="-127"/>
                <a:ea typeface="HY강B" pitchFamily="18" charset="-127"/>
              </a:rPr>
              <a:t>감정을 조절하고 문제 해결 방법을 터득한다</a:t>
            </a:r>
            <a:r>
              <a:rPr lang="en-US" altLang="ko-KR" sz="2000" dirty="0" smtClean="0">
                <a:solidFill>
                  <a:srgbClr val="008000"/>
                </a:solidFill>
                <a:latin typeface="HY강B" pitchFamily="18" charset="-127"/>
                <a:ea typeface="HY강B" pitchFamily="18" charset="-127"/>
              </a:rPr>
              <a:t>. </a:t>
            </a:r>
            <a:r>
              <a:rPr lang="ko-KR" altLang="en-US" sz="2000" dirty="0" smtClean="0">
                <a:solidFill>
                  <a:srgbClr val="008000"/>
                </a:solidFill>
                <a:latin typeface="HY강B" pitchFamily="18" charset="-127"/>
                <a:ea typeface="HY강B" pitchFamily="18" charset="-127"/>
              </a:rPr>
              <a:t>자긍심이 높고 학습 능력이 뛰어나며 다른 사람과의 관계도 원만하다</a:t>
            </a:r>
            <a:r>
              <a:rPr lang="en-US" altLang="ko-KR" sz="2000" dirty="0" smtClean="0">
                <a:solidFill>
                  <a:srgbClr val="008000"/>
                </a:solidFill>
                <a:latin typeface="HY강B" pitchFamily="18" charset="-127"/>
                <a:ea typeface="HY강B" pitchFamily="18" charset="-127"/>
              </a:rPr>
              <a:t>.</a:t>
            </a:r>
            <a:endParaRPr lang="ko-KR" altLang="en-US" sz="2000" dirty="0">
              <a:solidFill>
                <a:srgbClr val="008000"/>
              </a:solidFill>
              <a:latin typeface="HY강B" pitchFamily="18" charset="-127"/>
              <a:ea typeface="HY강B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5" name="TextBox 12"/>
          <p:cNvSpPr txBox="1">
            <a:spLocks noChangeArrowheads="1"/>
          </p:cNvSpPr>
          <p:nvPr/>
        </p:nvSpPr>
        <p:spPr bwMode="auto">
          <a:xfrm>
            <a:off x="1214438" y="1928813"/>
            <a:ext cx="7000875" cy="415448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l"/>
              <a:defRPr/>
            </a:pPr>
            <a:r>
              <a:rPr lang="ko-KR" altLang="en-US" sz="2200" dirty="0">
                <a:latin typeface="가을체" pitchFamily="18" charset="-127"/>
                <a:ea typeface="가을체" pitchFamily="18" charset="-127"/>
              </a:rPr>
              <a:t> 아이의 행복감을 키워줄 수 있다</a:t>
            </a:r>
            <a:r>
              <a:rPr lang="en-US" altLang="ko-KR" sz="2200" dirty="0">
                <a:latin typeface="가을체" pitchFamily="18" charset="-127"/>
                <a:ea typeface="가을체" pitchFamily="18" charset="-127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  <a:defRPr/>
            </a:pPr>
            <a:r>
              <a:rPr lang="en-US" altLang="ko-KR" sz="2200" dirty="0">
                <a:latin typeface="가을체" pitchFamily="18" charset="-127"/>
                <a:ea typeface="가을체" pitchFamily="18" charset="-127"/>
              </a:rPr>
              <a:t> </a:t>
            </a:r>
            <a:r>
              <a:rPr lang="ko-KR" altLang="en-US" sz="2200" dirty="0">
                <a:latin typeface="가을체" pitchFamily="18" charset="-127"/>
                <a:ea typeface="가을체" pitchFamily="18" charset="-127"/>
              </a:rPr>
              <a:t>아이와의 유대감을 강화할 수 있다</a:t>
            </a:r>
            <a:r>
              <a:rPr lang="en-US" altLang="ko-KR" sz="2200" dirty="0">
                <a:latin typeface="가을체" pitchFamily="18" charset="-127"/>
                <a:ea typeface="가을체" pitchFamily="18" charset="-127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  <a:defRPr/>
            </a:pPr>
            <a:r>
              <a:rPr lang="en-US" altLang="ko-KR" sz="2200" dirty="0">
                <a:latin typeface="가을체" pitchFamily="18" charset="-127"/>
                <a:ea typeface="가을체" pitchFamily="18" charset="-127"/>
              </a:rPr>
              <a:t> </a:t>
            </a:r>
            <a:r>
              <a:rPr lang="ko-KR" altLang="en-US" sz="2200" dirty="0">
                <a:latin typeface="가을체" pitchFamily="18" charset="-127"/>
                <a:ea typeface="가을체" pitchFamily="18" charset="-127"/>
              </a:rPr>
              <a:t>학교 생활을 즐겁게 잘 할 수 있다</a:t>
            </a:r>
            <a:r>
              <a:rPr lang="en-US" altLang="ko-KR" sz="2200" dirty="0">
                <a:latin typeface="가을체" pitchFamily="18" charset="-127"/>
                <a:ea typeface="가을체" pitchFamily="18" charset="-127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  <a:defRPr/>
            </a:pPr>
            <a:r>
              <a:rPr lang="en-US" altLang="ko-KR" sz="2200" dirty="0">
                <a:latin typeface="가을체" pitchFamily="18" charset="-127"/>
                <a:ea typeface="가을체" pitchFamily="18" charset="-127"/>
              </a:rPr>
              <a:t> </a:t>
            </a:r>
            <a:r>
              <a:rPr lang="ko-KR" altLang="en-US" sz="2200" dirty="0">
                <a:latin typeface="가을체" pitchFamily="18" charset="-127"/>
                <a:ea typeface="가을체" pitchFamily="18" charset="-127"/>
              </a:rPr>
              <a:t>친구들과 잘 지낼 수 있다</a:t>
            </a:r>
            <a:r>
              <a:rPr lang="en-US" altLang="ko-KR" sz="2200" dirty="0">
                <a:latin typeface="가을체" pitchFamily="18" charset="-127"/>
                <a:ea typeface="가을체" pitchFamily="18" charset="-127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  <a:defRPr/>
            </a:pPr>
            <a:r>
              <a:rPr lang="en-US" altLang="ko-KR" sz="2200" dirty="0">
                <a:latin typeface="가을체" pitchFamily="18" charset="-127"/>
                <a:ea typeface="가을체" pitchFamily="18" charset="-127"/>
              </a:rPr>
              <a:t> </a:t>
            </a:r>
            <a:r>
              <a:rPr lang="ko-KR" altLang="en-US" sz="2200" dirty="0">
                <a:latin typeface="가을체" pitchFamily="18" charset="-127"/>
                <a:ea typeface="가을체" pitchFamily="18" charset="-127"/>
              </a:rPr>
              <a:t>자기 조절 능력을 키워줄 수 있다</a:t>
            </a:r>
            <a:r>
              <a:rPr lang="en-US" altLang="ko-KR" sz="2200" dirty="0">
                <a:latin typeface="가을체" pitchFamily="18" charset="-127"/>
                <a:ea typeface="가을체" pitchFamily="18" charset="-127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  <a:defRPr/>
            </a:pPr>
            <a:r>
              <a:rPr lang="en-US" altLang="ko-KR" sz="2200" dirty="0">
                <a:latin typeface="가을체" pitchFamily="18" charset="-127"/>
                <a:ea typeface="가을체" pitchFamily="18" charset="-127"/>
              </a:rPr>
              <a:t> </a:t>
            </a:r>
            <a:r>
              <a:rPr lang="ko-KR" altLang="en-US" sz="2200" dirty="0">
                <a:latin typeface="가을체" pitchFamily="18" charset="-127"/>
                <a:ea typeface="가을체" pitchFamily="18" charset="-127"/>
              </a:rPr>
              <a:t>학습능력</a:t>
            </a:r>
            <a:r>
              <a:rPr lang="en-US" altLang="ko-KR" sz="2200" dirty="0">
                <a:latin typeface="가을체" pitchFamily="18" charset="-127"/>
                <a:ea typeface="가을체" pitchFamily="18" charset="-127"/>
              </a:rPr>
              <a:t>, </a:t>
            </a:r>
            <a:r>
              <a:rPr lang="ko-KR" altLang="en-US" sz="2200" dirty="0">
                <a:latin typeface="가을체" pitchFamily="18" charset="-127"/>
                <a:ea typeface="가을체" pitchFamily="18" charset="-127"/>
              </a:rPr>
              <a:t>사회성</a:t>
            </a:r>
            <a:r>
              <a:rPr lang="en-US" altLang="ko-KR" sz="2200" dirty="0">
                <a:latin typeface="가을체" pitchFamily="18" charset="-127"/>
                <a:ea typeface="가을체" pitchFamily="18" charset="-127"/>
              </a:rPr>
              <a:t>, </a:t>
            </a:r>
            <a:r>
              <a:rPr lang="ko-KR" altLang="en-US" sz="2200" dirty="0">
                <a:latin typeface="가을체" pitchFamily="18" charset="-127"/>
                <a:ea typeface="가을체" pitchFamily="18" charset="-127"/>
              </a:rPr>
              <a:t>자기통제력이 발달한다</a:t>
            </a:r>
            <a:r>
              <a:rPr lang="en-US" altLang="ko-KR" sz="2200" dirty="0">
                <a:latin typeface="가을체" pitchFamily="18" charset="-127"/>
                <a:ea typeface="가을체" pitchFamily="18" charset="-127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  <a:defRPr/>
            </a:pPr>
            <a:r>
              <a:rPr lang="en-US" altLang="ko-KR" sz="2200" dirty="0">
                <a:latin typeface="가을체" pitchFamily="18" charset="-127"/>
                <a:ea typeface="가을체" pitchFamily="18" charset="-127"/>
              </a:rPr>
              <a:t> </a:t>
            </a:r>
            <a:r>
              <a:rPr lang="ko-KR" altLang="en-US" sz="2200" dirty="0">
                <a:latin typeface="가을체" pitchFamily="18" charset="-127"/>
                <a:ea typeface="가을체" pitchFamily="18" charset="-127"/>
              </a:rPr>
              <a:t>장기적으로 성공한다</a:t>
            </a:r>
            <a:r>
              <a:rPr lang="en-US" altLang="ko-KR" sz="2200" dirty="0">
                <a:latin typeface="가을체" pitchFamily="18" charset="-127"/>
                <a:ea typeface="가을체" pitchFamily="18" charset="-127"/>
              </a:rPr>
              <a:t/>
            </a:r>
            <a:br>
              <a:rPr lang="en-US" altLang="ko-KR" sz="2200" dirty="0">
                <a:latin typeface="가을체" pitchFamily="18" charset="-127"/>
                <a:ea typeface="가을체" pitchFamily="18" charset="-127"/>
              </a:rPr>
            </a:br>
            <a:r>
              <a:rPr lang="en-US" altLang="ko-KR" sz="2200" dirty="0">
                <a:latin typeface="가을체" pitchFamily="18" charset="-127"/>
                <a:ea typeface="가을체" pitchFamily="18" charset="-127"/>
              </a:rPr>
              <a:t>        </a:t>
            </a:r>
            <a:r>
              <a:rPr lang="ko-KR" altLang="en-US" sz="2200" dirty="0">
                <a:latin typeface="가을체" pitchFamily="18" charset="-127"/>
                <a:ea typeface="가을체" pitchFamily="18" charset="-127"/>
              </a:rPr>
              <a:t>행복하고 성공하는 사람으로 키울 수 있다</a:t>
            </a:r>
            <a:r>
              <a:rPr lang="en-US" altLang="ko-KR" sz="2200" dirty="0">
                <a:latin typeface="가을체" pitchFamily="18" charset="-127"/>
                <a:ea typeface="가을체" pitchFamily="18" charset="-127"/>
              </a:rPr>
              <a:t>.</a:t>
            </a:r>
            <a:endParaRPr lang="ko-KR" altLang="en-US" sz="2200" dirty="0">
              <a:latin typeface="가을체" pitchFamily="18" charset="-127"/>
              <a:ea typeface="가을체" pitchFamily="18" charset="-127"/>
            </a:endParaRPr>
          </a:p>
        </p:txBody>
      </p:sp>
      <p:pic>
        <p:nvPicPr>
          <p:cNvPr id="17412" name="Picture 2" descr="C:\Program Files\Microsoft Office\MEDIA\OFFICE12\Bullets\BD21298_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88" y="5643563"/>
            <a:ext cx="4349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928670"/>
            <a:ext cx="8555037" cy="939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kern="0" dirty="0" smtClean="0">
                <a:latin typeface="+mj-lt"/>
                <a:cs typeface="+mj-cs"/>
              </a:rPr>
              <a:t>감정코치의 열매들</a:t>
            </a:r>
            <a:endParaRPr kumimoji="0" lang="ko-KR" alt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굴림" pitchFamily="50" charset="-127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"/>
            </a:pPr>
            <a:r>
              <a:rPr lang="ko-KR" altLang="en-US" dirty="0" smtClean="0">
                <a:ea typeface="굴림" pitchFamily="50" charset="-127"/>
              </a:rPr>
              <a:t>다음의 항목에 체크해 봅시다</a:t>
            </a:r>
            <a:r>
              <a:rPr lang="en-US" altLang="ko-KR" dirty="0" smtClean="0">
                <a:ea typeface="굴림" pitchFamily="50" charset="-127"/>
              </a:rPr>
              <a:t>.</a:t>
            </a:r>
          </a:p>
          <a:p>
            <a:pPr eaLnBrk="1" hangingPunct="1">
              <a:buFont typeface="Wingdings" pitchFamily="2" charset="2"/>
              <a:buChar char=""/>
            </a:pPr>
            <a:r>
              <a:rPr lang="ko-KR" altLang="en-US" dirty="0" smtClean="0">
                <a:ea typeface="굴림" pitchFamily="50" charset="-127"/>
              </a:rPr>
              <a:t>각 항목에 몇 개씩 해당이 되는지 살펴 봅시다</a:t>
            </a:r>
            <a:r>
              <a:rPr lang="en-US" altLang="ko-KR" dirty="0" smtClean="0">
                <a:ea typeface="굴림" pitchFamily="50" charset="-127"/>
              </a:rPr>
              <a:t>.</a:t>
            </a:r>
          </a:p>
          <a:p>
            <a:pPr eaLnBrk="1" hangingPunct="1">
              <a:buFont typeface="Wingdings" pitchFamily="2" charset="2"/>
              <a:buChar char=""/>
            </a:pPr>
            <a:endParaRPr lang="en-US" altLang="ko-KR" dirty="0" smtClean="0">
              <a:ea typeface="굴림" pitchFamily="50" charset="-127"/>
            </a:endParaRPr>
          </a:p>
          <a:p>
            <a:pPr eaLnBrk="1" hangingPunct="1">
              <a:buFont typeface="Wingdings" pitchFamily="2" charset="2"/>
              <a:buChar char=""/>
            </a:pPr>
            <a:r>
              <a:rPr lang="ko-KR" altLang="en-US" dirty="0" smtClean="0">
                <a:ea typeface="굴림" pitchFamily="50" charset="-127"/>
              </a:rPr>
              <a:t>나의 부모님은 어떤 유형의 부모님 일까</a:t>
            </a:r>
            <a:r>
              <a:rPr lang="en-US" altLang="ko-KR" dirty="0" smtClean="0">
                <a:ea typeface="굴림" pitchFamily="50" charset="-127"/>
              </a:rPr>
              <a:t>?</a:t>
            </a:r>
          </a:p>
          <a:p>
            <a:pPr eaLnBrk="1" hangingPunct="1">
              <a:buFont typeface="Wingdings" pitchFamily="2" charset="2"/>
              <a:buChar char=""/>
            </a:pPr>
            <a:r>
              <a:rPr lang="ko-KR" altLang="en-US" dirty="0" smtClean="0">
                <a:ea typeface="굴림" pitchFamily="50" charset="-127"/>
              </a:rPr>
              <a:t>나는 자녀에게 어떤 유형의 부모일까</a:t>
            </a:r>
            <a:r>
              <a:rPr lang="en-US" altLang="ko-KR" dirty="0" smtClean="0">
                <a:ea typeface="굴림" pitchFamily="50" charset="-127"/>
              </a:rPr>
              <a:t>?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303213" y="285750"/>
            <a:ext cx="8555037" cy="939800"/>
          </a:xfrm>
        </p:spPr>
        <p:txBody>
          <a:bodyPr/>
          <a:lstStyle/>
          <a:p>
            <a:pPr eaLnBrk="1" hangingPunct="1"/>
            <a:r>
              <a:rPr lang="ko-KR" altLang="en-US" dirty="0" smtClean="0">
                <a:ea typeface="굴림" pitchFamily="50" charset="-127"/>
              </a:rPr>
              <a:t>      </a:t>
            </a:r>
            <a:r>
              <a:rPr lang="ko-KR" altLang="en-US" dirty="0" err="1" smtClean="0">
                <a:ea typeface="굴림" pitchFamily="50" charset="-127"/>
              </a:rPr>
              <a:t>가트만의</a:t>
            </a:r>
            <a:r>
              <a:rPr lang="ko-KR" altLang="en-US" dirty="0" smtClean="0">
                <a:ea typeface="굴림" pitchFamily="50" charset="-127"/>
              </a:rPr>
              <a:t> 부모유형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(한)문화방송"/>
        <a:ea typeface="(한)문화방송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FF">
            <a:alpha val="50999"/>
          </a:srgbClr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1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hlink"/>
          </a:buClr>
          <a:buSzPct val="60000"/>
          <a:buFont typeface="Wingdings" pitchFamily="2" charset="2"/>
          <a:buNone/>
          <a:tabLst/>
          <a:defRPr kumimoji="1" lang="ko-KR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울릉도M" pitchFamily="18" charset="-127"/>
            <a:ea typeface="HY울릉도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FF">
            <a:alpha val="50999"/>
          </a:srgbClr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1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chemeClr val="hlink"/>
          </a:buClr>
          <a:buSzPct val="60000"/>
          <a:buFont typeface="Wingdings" pitchFamily="2" charset="2"/>
          <a:buNone/>
          <a:tabLst/>
          <a:defRPr kumimoji="1" lang="ko-KR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울릉도M" pitchFamily="18" charset="-127"/>
            <a:ea typeface="HY울릉도M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687</Words>
  <Application>Microsoft Office PowerPoint</Application>
  <PresentationFormat>화면 슬라이드 쇼(4:3)</PresentationFormat>
  <Paragraphs>106</Paragraphs>
  <Slides>14</Slides>
  <Notes>7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14</vt:i4>
      </vt:variant>
    </vt:vector>
  </HeadingPairs>
  <TitlesOfParts>
    <vt:vector size="16" baseType="lpstr">
      <vt:lpstr>Office 테마</vt:lpstr>
      <vt:lpstr>기본 디자인</vt:lpstr>
      <vt:lpstr>    양육방식과 감정코치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      가트만의 부모유형 </vt:lpstr>
      <vt:lpstr>      축소전환형</vt:lpstr>
      <vt:lpstr>      억압형</vt:lpstr>
      <vt:lpstr>     방임형</vt:lpstr>
      <vt:lpstr>       감정코치형</vt:lpstr>
      <vt:lpstr>평가하기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JS_SAMU_2FB</dc:creator>
  <cp:lastModifiedBy>Friend</cp:lastModifiedBy>
  <cp:revision>23</cp:revision>
  <dcterms:created xsi:type="dcterms:W3CDTF">2011-11-09T02:42:17Z</dcterms:created>
  <dcterms:modified xsi:type="dcterms:W3CDTF">2017-11-05T22:03:09Z</dcterms:modified>
</cp:coreProperties>
</file>