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17" r:id="rId3"/>
    <p:sldId id="340" r:id="rId4"/>
    <p:sldId id="367" r:id="rId5"/>
    <p:sldId id="382" r:id="rId6"/>
    <p:sldId id="359" r:id="rId7"/>
    <p:sldId id="368" r:id="rId8"/>
    <p:sldId id="360" r:id="rId9"/>
    <p:sldId id="369" r:id="rId10"/>
    <p:sldId id="370" r:id="rId11"/>
    <p:sldId id="347" r:id="rId12"/>
    <p:sldId id="376" r:id="rId13"/>
    <p:sldId id="383" r:id="rId14"/>
    <p:sldId id="384" r:id="rId15"/>
    <p:sldId id="362" r:id="rId16"/>
    <p:sldId id="374" r:id="rId17"/>
    <p:sldId id="351" r:id="rId18"/>
    <p:sldId id="355" r:id="rId19"/>
    <p:sldId id="366" r:id="rId20"/>
    <p:sldId id="385" r:id="rId21"/>
    <p:sldId id="364" r:id="rId22"/>
    <p:sldId id="386" r:id="rId23"/>
    <p:sldId id="356" r:id="rId24"/>
    <p:sldId id="358" r:id="rId2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5" autoAdjust="0"/>
    <p:restoredTop sz="77080" autoAdjust="0"/>
  </p:normalViewPr>
  <p:slideViewPr>
    <p:cSldViewPr>
      <p:cViewPr varScale="1">
        <p:scale>
          <a:sx n="80" d="100"/>
          <a:sy n="80"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57C80-0AB0-4898-A173-448A538F394C}" type="datetimeFigureOut">
              <a:rPr lang="ko-KR" altLang="en-US" smtClean="0"/>
              <a:pPr/>
              <a:t>2015-08-05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ADA263-CF34-4854-88E5-2A671E5B860D}" type="slidenum">
              <a:rPr lang="ko-KR" altLang="en-US" smtClean="0"/>
              <a:pPr/>
              <a:t>‹#›</a:t>
            </a:fld>
            <a:endParaRPr lang="ko-KR" altLang="en-US"/>
          </a:p>
        </p:txBody>
      </p:sp>
    </p:spTree>
    <p:extLst>
      <p:ext uri="{BB962C8B-B14F-4D97-AF65-F5344CB8AC3E}">
        <p14:creationId xmlns:p14="http://schemas.microsoft.com/office/powerpoint/2010/main" xmlns="" val="66688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D1A59-EFE1-4687-AE29-1BD475D68846}" type="datetimeFigureOut">
              <a:rPr lang="ko-KR" altLang="en-US" smtClean="0"/>
              <a:pPr/>
              <a:t>2015-08-05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68FD8-D42B-4732-8701-377BD1E55BE1}" type="slidenum">
              <a:rPr lang="ko-KR" altLang="en-US" smtClean="0"/>
              <a:pPr/>
              <a:t>‹#›</a:t>
            </a:fld>
            <a:endParaRPr lang="ko-KR" altLang="en-US"/>
          </a:p>
        </p:txBody>
      </p:sp>
    </p:spTree>
    <p:extLst>
      <p:ext uri="{BB962C8B-B14F-4D97-AF65-F5344CB8AC3E}">
        <p14:creationId xmlns:p14="http://schemas.microsoft.com/office/powerpoint/2010/main" xmlns="" val="229428758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a:t>
            </a:fld>
            <a:endParaRPr lang="ko-KR" altLang="en-US"/>
          </a:p>
        </p:txBody>
      </p:sp>
    </p:spTree>
    <p:extLst>
      <p:ext uri="{BB962C8B-B14F-4D97-AF65-F5344CB8AC3E}">
        <p14:creationId xmlns:p14="http://schemas.microsoft.com/office/powerpoint/2010/main" xmlns="" val="383591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Christian task force was created to aid the brothers and sisters in need in North Korea and the work was arranged by the Korean </a:t>
            </a:r>
            <a:r>
              <a:rPr lang="en-US" sz="1200" kern="1200" dirty="0" err="1" smtClean="0">
                <a:solidFill>
                  <a:schemeClr val="tx1"/>
                </a:solidFill>
                <a:latin typeface="+mn-lt"/>
                <a:ea typeface="+mn-ea"/>
                <a:cs typeface="+mn-cs"/>
              </a:rPr>
              <a:t>Diakonia</a:t>
            </a:r>
            <a:r>
              <a:rPr lang="en-US" sz="1200" kern="1200" dirty="0" smtClean="0">
                <a:solidFill>
                  <a:schemeClr val="tx1"/>
                </a:solidFill>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100 tons of fertilizer and 500 tons of flour were sent to the (North) Korean Christian Federation (KCF) through World Vision and North South Sharing for</a:t>
            </a:r>
            <a:r>
              <a:rPr lang="en-US" sz="1200" kern="1200" baseline="0" dirty="0" smtClean="0">
                <a:solidFill>
                  <a:schemeClr val="tx1"/>
                </a:solidFill>
                <a:latin typeface="+mn-lt"/>
                <a:ea typeface="+mn-ea"/>
                <a:cs typeface="+mn-cs"/>
              </a:rPr>
              <a:t> 2011~2012</a:t>
            </a:r>
            <a:r>
              <a:rPr lang="en-US" sz="1200" kern="1200" dirty="0" smtClean="0">
                <a:solidFill>
                  <a:schemeClr val="tx1"/>
                </a:solidFill>
                <a:latin typeface="+mn-lt"/>
                <a:ea typeface="+mn-ea"/>
                <a:cs typeface="+mn-cs"/>
              </a:rPr>
              <a:t>. The KD worked with KCF </a:t>
            </a:r>
            <a:r>
              <a:rPr lang="en-US" altLang="ko-KR" sz="1200" kern="1200" dirty="0" smtClean="0">
                <a:solidFill>
                  <a:schemeClr val="tx1"/>
                </a:solidFill>
                <a:latin typeface="+mn-lt"/>
                <a:ea typeface="+mn-ea"/>
                <a:cs typeface="+mn-cs"/>
              </a:rPr>
              <a:t>in order to sent flour</a:t>
            </a:r>
            <a:r>
              <a:rPr lang="en-US" sz="1200" kern="1200" dirty="0" smtClean="0">
                <a:solidFill>
                  <a:schemeClr val="tx1"/>
                </a:solidFill>
                <a:latin typeface="+mn-lt"/>
                <a:ea typeface="+mn-ea"/>
                <a:cs typeface="+mn-cs"/>
              </a:rPr>
              <a:t>. </a:t>
            </a:r>
          </a:p>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17</a:t>
            </a:fld>
            <a:endParaRPr lang="ko-KR" altLang="en-US"/>
          </a:p>
        </p:txBody>
      </p:sp>
    </p:spTree>
    <p:extLst>
      <p:ext uri="{BB962C8B-B14F-4D97-AF65-F5344CB8AC3E}">
        <p14:creationId xmlns:p14="http://schemas.microsoft.com/office/powerpoint/2010/main" xmlns="" val="308762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18</a:t>
            </a:fld>
            <a:endParaRPr lang="ko-KR" altLang="en-US"/>
          </a:p>
        </p:txBody>
      </p:sp>
    </p:spTree>
    <p:extLst>
      <p:ext uri="{BB962C8B-B14F-4D97-AF65-F5344CB8AC3E}">
        <p14:creationId xmlns:p14="http://schemas.microsoft.com/office/powerpoint/2010/main" xmlns="" val="199728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20</a:t>
            </a:fld>
            <a:endParaRPr lang="ko-KR" altLang="en-US"/>
          </a:p>
        </p:txBody>
      </p:sp>
    </p:spTree>
    <p:extLst>
      <p:ext uri="{BB962C8B-B14F-4D97-AF65-F5344CB8AC3E}">
        <p14:creationId xmlns:p14="http://schemas.microsoft.com/office/powerpoint/2010/main" xmlns="" val="153073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22</a:t>
            </a:fld>
            <a:endParaRPr lang="ko-KR" altLang="en-US"/>
          </a:p>
        </p:txBody>
      </p:sp>
    </p:spTree>
    <p:extLst>
      <p:ext uri="{BB962C8B-B14F-4D97-AF65-F5344CB8AC3E}">
        <p14:creationId xmlns:p14="http://schemas.microsoft.com/office/powerpoint/2010/main" xmlns="" val="195852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5</a:t>
            </a:fld>
            <a:endParaRPr lang="ko-KR" altLang="en-US"/>
          </a:p>
        </p:txBody>
      </p:sp>
    </p:spTree>
    <p:extLst>
      <p:ext uri="{BB962C8B-B14F-4D97-AF65-F5344CB8AC3E}">
        <p14:creationId xmlns:p14="http://schemas.microsoft.com/office/powerpoint/2010/main" xmlns="" val="377084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6</a:t>
            </a:fld>
            <a:endParaRPr lang="ko-KR" altLang="en-US"/>
          </a:p>
        </p:txBody>
      </p:sp>
    </p:spTree>
    <p:extLst>
      <p:ext uri="{BB962C8B-B14F-4D97-AF65-F5344CB8AC3E}">
        <p14:creationId xmlns:p14="http://schemas.microsoft.com/office/powerpoint/2010/main" xmlns="" val="8972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7</a:t>
            </a:fld>
            <a:endParaRPr lang="ko-KR" altLang="en-US"/>
          </a:p>
        </p:txBody>
      </p:sp>
    </p:spTree>
    <p:extLst>
      <p:ext uri="{BB962C8B-B14F-4D97-AF65-F5344CB8AC3E}">
        <p14:creationId xmlns:p14="http://schemas.microsoft.com/office/powerpoint/2010/main" xmlns="" val="355696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8</a:t>
            </a:fld>
            <a:endParaRPr lang="ko-KR" altLang="en-US"/>
          </a:p>
        </p:txBody>
      </p:sp>
    </p:spTree>
    <p:extLst>
      <p:ext uri="{BB962C8B-B14F-4D97-AF65-F5344CB8AC3E}">
        <p14:creationId xmlns:p14="http://schemas.microsoft.com/office/powerpoint/2010/main" xmlns="" val="224315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9</a:t>
            </a:fld>
            <a:endParaRPr lang="ko-KR" altLang="en-US"/>
          </a:p>
        </p:txBody>
      </p:sp>
    </p:spTree>
    <p:extLst>
      <p:ext uri="{BB962C8B-B14F-4D97-AF65-F5344CB8AC3E}">
        <p14:creationId xmlns:p14="http://schemas.microsoft.com/office/powerpoint/2010/main" xmlns="" val="352677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10</a:t>
            </a:fld>
            <a:endParaRPr lang="ko-KR" altLang="en-US"/>
          </a:p>
        </p:txBody>
      </p:sp>
    </p:spTree>
    <p:extLst>
      <p:ext uri="{BB962C8B-B14F-4D97-AF65-F5344CB8AC3E}">
        <p14:creationId xmlns:p14="http://schemas.microsoft.com/office/powerpoint/2010/main" xmlns="" val="294360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15</a:t>
            </a:fld>
            <a:endParaRPr lang="ko-KR" altLang="en-US"/>
          </a:p>
        </p:txBody>
      </p:sp>
    </p:spTree>
    <p:extLst>
      <p:ext uri="{BB962C8B-B14F-4D97-AF65-F5344CB8AC3E}">
        <p14:creationId xmlns:p14="http://schemas.microsoft.com/office/powerpoint/2010/main" xmlns="" val="161945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KD research team was sent to evaluate the situation in regards to aid for refugees in Syria and Palestine. Through this research, the KD has sent daily necessities and food packages for 2012-2013. </a:t>
            </a:r>
            <a:endParaRPr lang="ko-KR" altLang="en-US" dirty="0"/>
          </a:p>
        </p:txBody>
      </p:sp>
      <p:sp>
        <p:nvSpPr>
          <p:cNvPr id="4" name="슬라이드 번호 개체 틀 3"/>
          <p:cNvSpPr>
            <a:spLocks noGrp="1"/>
          </p:cNvSpPr>
          <p:nvPr>
            <p:ph type="sldNum" sz="quarter" idx="10"/>
          </p:nvPr>
        </p:nvSpPr>
        <p:spPr/>
        <p:txBody>
          <a:bodyPr/>
          <a:lstStyle/>
          <a:p>
            <a:fld id="{89D68FD8-D42B-4732-8701-377BD1E55BE1}" type="slidenum">
              <a:rPr lang="ko-KR" altLang="en-US" smtClean="0"/>
              <a:pPr/>
              <a:t>16</a:t>
            </a:fld>
            <a:endParaRPr lang="ko-KR" altLang="en-US"/>
          </a:p>
        </p:txBody>
      </p:sp>
    </p:spTree>
    <p:extLst>
      <p:ext uri="{BB962C8B-B14F-4D97-AF65-F5344CB8AC3E}">
        <p14:creationId xmlns:p14="http://schemas.microsoft.com/office/powerpoint/2010/main" xmlns="" val="401938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1E64112-6D23-4FE4-875A-0466C3AF4AB1}" type="datetimeFigureOut">
              <a:rPr lang="ko-KR" altLang="en-US" smtClean="0"/>
              <a:pPr/>
              <a:t>2015-08-05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DF397E5-9A3F-408D-9424-9DED97BB2B91}"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64112-6D23-4FE4-875A-0466C3AF4AB1}" type="datetimeFigureOut">
              <a:rPr lang="ko-KR" altLang="en-US" smtClean="0"/>
              <a:pPr/>
              <a:t>2015-08-05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397E5-9A3F-408D-9424-9DED97BB2B9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417042" y="4979871"/>
            <a:ext cx="6572296" cy="520831"/>
          </a:xfrm>
        </p:spPr>
        <p:txBody>
          <a:bodyPr>
            <a:normAutofit/>
          </a:bodyPr>
          <a:lstStyle/>
          <a:p>
            <a:r>
              <a:rPr lang="en-US" altLang="ko-KR" sz="2400" b="1" dirty="0" smtClean="0">
                <a:solidFill>
                  <a:schemeClr val="tx2"/>
                </a:solidFill>
              </a:rPr>
              <a:t>May</a:t>
            </a:r>
            <a:r>
              <a:rPr lang="en-US" altLang="ko-KR" sz="2400" b="1" dirty="0" smtClean="0">
                <a:solidFill>
                  <a:schemeClr val="tx2"/>
                </a:solidFill>
              </a:rPr>
              <a:t>, </a:t>
            </a:r>
            <a:r>
              <a:rPr lang="en-US" altLang="ko-KR" sz="2400" b="1" dirty="0" smtClean="0">
                <a:solidFill>
                  <a:schemeClr val="tx2"/>
                </a:solidFill>
              </a:rPr>
              <a:t>2015</a:t>
            </a:r>
            <a:endParaRPr lang="ko-KR" altLang="en-US" sz="2400" dirty="0">
              <a:solidFill>
                <a:schemeClr val="tx2"/>
              </a:solidFill>
            </a:endParaRPr>
          </a:p>
        </p:txBody>
      </p:sp>
      <p:pic>
        <p:nvPicPr>
          <p:cNvPr id="1026" name="Picture 2" descr="Z:\아이티 PPT\KD 시그니쳐 영문 칼라.jpg"/>
          <p:cNvPicPr>
            <a:picLocks noChangeAspect="1" noChangeArrowheads="1"/>
          </p:cNvPicPr>
          <p:nvPr/>
        </p:nvPicPr>
        <p:blipFill>
          <a:blip r:embed="rId3"/>
          <a:srcRect/>
          <a:stretch>
            <a:fillRect/>
          </a:stretch>
        </p:blipFill>
        <p:spPr bwMode="auto">
          <a:xfrm>
            <a:off x="7500958" y="6000768"/>
            <a:ext cx="1147746" cy="496941"/>
          </a:xfrm>
          <a:prstGeom prst="rect">
            <a:avLst/>
          </a:prstGeom>
          <a:noFill/>
        </p:spPr>
      </p:pic>
      <p:pic>
        <p:nvPicPr>
          <p:cNvPr id="5" name="그림 4" descr="20131227090754296.JPG"/>
          <p:cNvPicPr>
            <a:picLocks noChangeAspect="1"/>
          </p:cNvPicPr>
          <p:nvPr/>
        </p:nvPicPr>
        <p:blipFill>
          <a:blip r:embed="rId4" cstate="print"/>
          <a:stretch>
            <a:fillRect/>
          </a:stretch>
        </p:blipFill>
        <p:spPr>
          <a:xfrm>
            <a:off x="0" y="-500090"/>
            <a:ext cx="9144000" cy="43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부제목 2"/>
          <p:cNvSpPr txBox="1">
            <a:spLocks/>
          </p:cNvSpPr>
          <p:nvPr/>
        </p:nvSpPr>
        <p:spPr>
          <a:xfrm>
            <a:off x="1412032" y="3941440"/>
            <a:ext cx="7089058" cy="928694"/>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tx2"/>
                </a:solidFill>
              </a:rPr>
              <a:t>Diaconal </a:t>
            </a:r>
            <a:r>
              <a:rPr lang="en-US" b="1" dirty="0" smtClean="0">
                <a:solidFill>
                  <a:schemeClr val="tx2"/>
                </a:solidFill>
              </a:rPr>
              <a:t>Work of Korean Churches</a:t>
            </a:r>
            <a:endParaRPr lang="ko-KR" alt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9" name="Rectangle 1"/>
          <p:cNvSpPr>
            <a:spLocks noChangeArrowheads="1"/>
          </p:cNvSpPr>
          <p:nvPr/>
        </p:nvSpPr>
        <p:spPr bwMode="auto">
          <a:xfrm>
            <a:off x="428596" y="1285860"/>
            <a:ext cx="835824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lang="en-US" altLang="ko-KR" b="1" dirty="0" smtClean="0">
                <a:solidFill>
                  <a:schemeClr val="tx2"/>
                </a:solidFill>
                <a:latin typeface="Arial" panose="020B0604020202020204" pitchFamily="34" charset="0"/>
                <a:cs typeface="Arial" pitchFamily="34" charset="0"/>
              </a:rPr>
              <a:t>Programs for </a:t>
            </a:r>
            <a:r>
              <a:rPr lang="en-US" altLang="ko-KR" b="1" dirty="0">
                <a:solidFill>
                  <a:schemeClr val="tx2"/>
                </a:solidFill>
                <a:latin typeface="Arial" panose="020B0604020202020204" pitchFamily="34" charset="0"/>
                <a:cs typeface="Arial" panose="020B0604020202020204" pitchFamily="34" charset="0"/>
              </a:rPr>
              <a:t>alienated neighbors</a:t>
            </a:r>
            <a:r>
              <a:rPr lang="en-US" altLang="ko-KR" b="1" dirty="0" smtClean="0">
                <a:solidFill>
                  <a:schemeClr val="tx2"/>
                </a:solidFill>
                <a:latin typeface="Arial" pitchFamily="34" charset="0"/>
                <a:cs typeface="Arial" pitchFamily="34" charset="0"/>
              </a:rPr>
              <a:t>  </a:t>
            </a:r>
          </a:p>
          <a:p>
            <a:pPr marL="342900" indent="-342900" algn="ctr" fontAlgn="base">
              <a:spcBef>
                <a:spcPct val="0"/>
              </a:spcBef>
              <a:spcAft>
                <a:spcPct val="0"/>
              </a:spcAft>
            </a:pPr>
            <a:endParaRPr lang="en-US" altLang="ko-KR" dirty="0" smtClean="0">
              <a:solidFill>
                <a:schemeClr val="tx2"/>
              </a:solidFill>
              <a:latin typeface="Arial" pitchFamily="34" charset="0"/>
              <a:cs typeface="Arial" pitchFamily="34" charset="0"/>
            </a:endParaRPr>
          </a:p>
          <a:p>
            <a:pPr latinLnBrk="0">
              <a:defRPr/>
            </a:pPr>
            <a:r>
              <a:rPr lang="en-US" dirty="0" smtClean="0">
                <a:solidFill>
                  <a:schemeClr val="tx2"/>
                </a:solidFill>
                <a:latin typeface="Arial" panose="020B0604020202020204" pitchFamily="34" charset="0"/>
                <a:cs typeface="Arial" panose="020B0604020202020204" pitchFamily="34" charset="0"/>
              </a:rPr>
              <a:t>The KD has spent time with the alienated neighbors during Christmas, Easter, and the major Korean holidays such as Lunar New Year Holiday and Full </a:t>
            </a:r>
          </a:p>
          <a:p>
            <a:pPr latinLnBrk="0">
              <a:defRPr/>
            </a:pPr>
            <a:r>
              <a:rPr lang="en-US" dirty="0" smtClean="0">
                <a:solidFill>
                  <a:schemeClr val="tx2"/>
                </a:solidFill>
                <a:latin typeface="Arial" panose="020B0604020202020204" pitchFamily="34" charset="0"/>
                <a:cs typeface="Arial" panose="020B0604020202020204" pitchFamily="34" charset="0"/>
              </a:rPr>
              <a:t>Moon Harvest Holiday every year. These individuals include families in low </a:t>
            </a:r>
          </a:p>
          <a:p>
            <a:pPr latinLnBrk="0">
              <a:defRPr/>
            </a:pPr>
            <a:r>
              <a:rPr lang="en-US" dirty="0" smtClean="0">
                <a:solidFill>
                  <a:schemeClr val="tx2"/>
                </a:solidFill>
                <a:latin typeface="Arial" panose="020B0604020202020204" pitchFamily="34" charset="0"/>
                <a:cs typeface="Arial" panose="020B0604020202020204" pitchFamily="34" charset="0"/>
              </a:rPr>
              <a:t>income housing, the homeless, multicultural families, migrant workers, the </a:t>
            </a:r>
          </a:p>
          <a:p>
            <a:pPr latinLnBrk="0">
              <a:defRPr/>
            </a:pPr>
            <a:r>
              <a:rPr lang="en-US" dirty="0" smtClean="0">
                <a:solidFill>
                  <a:schemeClr val="tx2"/>
                </a:solidFill>
                <a:latin typeface="Arial" panose="020B0604020202020204" pitchFamily="34" charset="0"/>
                <a:cs typeface="Arial" panose="020B0604020202020204" pitchFamily="34" charset="0"/>
              </a:rPr>
              <a:t>displaced elderly, and those with incurable illness. Gifts and meals are shared during this time. </a:t>
            </a:r>
          </a:p>
        </p:txBody>
      </p:sp>
      <p:pic>
        <p:nvPicPr>
          <p:cNvPr id="34818" name="Picture 2" descr="http://www.servekorea.org/uploadfolder/tb_board/20150406133655480.jpg"/>
          <p:cNvPicPr>
            <a:picLocks noChangeAspect="1" noChangeArrowheads="1"/>
          </p:cNvPicPr>
          <p:nvPr/>
        </p:nvPicPr>
        <p:blipFill>
          <a:blip r:embed="rId4"/>
          <a:srcRect/>
          <a:stretch>
            <a:fillRect/>
          </a:stretch>
        </p:blipFill>
        <p:spPr bwMode="auto">
          <a:xfrm>
            <a:off x="428596" y="3929066"/>
            <a:ext cx="2928958" cy="1968473"/>
          </a:xfrm>
          <a:prstGeom prst="rect">
            <a:avLst/>
          </a:prstGeom>
          <a:ln>
            <a:noFill/>
          </a:ln>
          <a:effectLst>
            <a:softEdge rad="112500"/>
          </a:effectLst>
        </p:spPr>
      </p:pic>
      <p:pic>
        <p:nvPicPr>
          <p:cNvPr id="34822" name="Picture 6" descr="http://www.servekorea.org/uploadfolder/tb_board/20121212141815.jpg"/>
          <p:cNvPicPr>
            <a:picLocks noChangeAspect="1" noChangeArrowheads="1"/>
          </p:cNvPicPr>
          <p:nvPr/>
        </p:nvPicPr>
        <p:blipFill>
          <a:blip r:embed="rId5" cstate="print"/>
          <a:srcRect/>
          <a:stretch>
            <a:fillRect/>
          </a:stretch>
        </p:blipFill>
        <p:spPr bwMode="auto">
          <a:xfrm>
            <a:off x="6000760" y="3929066"/>
            <a:ext cx="2714644" cy="2000264"/>
          </a:xfrm>
          <a:prstGeom prst="rect">
            <a:avLst/>
          </a:prstGeom>
          <a:ln>
            <a:noFill/>
          </a:ln>
          <a:effectLst>
            <a:softEdge rad="112500"/>
          </a:effectLst>
        </p:spPr>
      </p:pic>
      <p:pic>
        <p:nvPicPr>
          <p:cNvPr id="34823" name="Picture 7" descr="C:\Documents and Settings\Administrator\바탕 화면\엔젤만 증후군4.jpg"/>
          <p:cNvPicPr>
            <a:picLocks noChangeAspect="1" noChangeArrowheads="1"/>
          </p:cNvPicPr>
          <p:nvPr/>
        </p:nvPicPr>
        <p:blipFill>
          <a:blip r:embed="rId6" cstate="print"/>
          <a:srcRect/>
          <a:stretch>
            <a:fillRect/>
          </a:stretch>
        </p:blipFill>
        <p:spPr bwMode="auto">
          <a:xfrm>
            <a:off x="3357554" y="3929066"/>
            <a:ext cx="2643206" cy="2030414"/>
          </a:xfrm>
          <a:prstGeom prst="rect">
            <a:avLst/>
          </a:prstGeom>
          <a:ln>
            <a:noFill/>
          </a:ln>
          <a:effectLst>
            <a:softEdge rad="112500"/>
          </a:effectLst>
        </p:spPr>
      </p:pic>
      <p:sp>
        <p:nvSpPr>
          <p:cNvPr id="11" name="직사각형 10"/>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Local Activities</a:t>
            </a:r>
            <a:r>
              <a:rPr lang="en-US" altLang="ko-KR" sz="2400" b="1" dirty="0">
                <a:solidFill>
                  <a:schemeClr val="tx2">
                    <a:lumMod val="75000"/>
                  </a:schemeClr>
                </a:solidFill>
                <a:latin typeface="+mn-ea"/>
              </a:rPr>
              <a:t>, </a:t>
            </a:r>
            <a:r>
              <a:rPr lang="en-US" altLang="ko-KR" sz="2400" b="1" dirty="0" smtClean="0">
                <a:solidFill>
                  <a:schemeClr val="tx2">
                    <a:lumMod val="75000"/>
                  </a:schemeClr>
                </a:solidFill>
                <a:latin typeface="+mn-ea"/>
              </a:rPr>
              <a:t>Highlight</a:t>
            </a:r>
            <a:endParaRPr lang="ko-KR" alt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3" name="직사각형 12"/>
          <p:cNvSpPr/>
          <p:nvPr/>
        </p:nvSpPr>
        <p:spPr>
          <a:xfrm>
            <a:off x="285720"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a:t>
            </a:r>
            <a:r>
              <a:rPr lang="en-US" altLang="ko-KR" sz="2400" b="1" dirty="0">
                <a:solidFill>
                  <a:schemeClr val="tx2">
                    <a:lumMod val="75000"/>
                  </a:schemeClr>
                </a:solidFill>
                <a:latin typeface="+mn-ea"/>
              </a:rPr>
              <a:t>, </a:t>
            </a:r>
            <a:r>
              <a:rPr lang="en-US" altLang="ko-KR" sz="2400" b="1" dirty="0" smtClean="0">
                <a:solidFill>
                  <a:schemeClr val="tx2">
                    <a:lumMod val="75000"/>
                  </a:schemeClr>
                </a:solidFill>
                <a:latin typeface="+mn-ea"/>
              </a:rPr>
              <a:t>Highlight</a:t>
            </a:r>
            <a:endParaRPr lang="ko-KR" altLang="en-US" sz="2400" dirty="0">
              <a:solidFill>
                <a:schemeClr val="tx2">
                  <a:lumMod val="75000"/>
                </a:schemeClr>
              </a:solidFill>
            </a:endParaRPr>
          </a:p>
        </p:txBody>
      </p:sp>
      <p:sp>
        <p:nvSpPr>
          <p:cNvPr id="8" name="Rectangle 1"/>
          <p:cNvSpPr>
            <a:spLocks noChangeArrowheads="1"/>
          </p:cNvSpPr>
          <p:nvPr/>
        </p:nvSpPr>
        <p:spPr bwMode="auto">
          <a:xfrm>
            <a:off x="477338" y="1269293"/>
            <a:ext cx="32207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kumimoji="1" lang="en-US" altLang="ko-KR" sz="2400" b="1" dirty="0" smtClean="0">
                <a:solidFill>
                  <a:schemeClr val="tx2"/>
                </a:solidFill>
                <a:latin typeface="Arial" pitchFamily="34" charset="0"/>
                <a:ea typeface="맑은 고딕" pitchFamily="50" charset="-127"/>
                <a:cs typeface="Arial" pitchFamily="34" charset="0"/>
              </a:rPr>
              <a:t>Haiti Project</a:t>
            </a:r>
          </a:p>
        </p:txBody>
      </p:sp>
      <p:sp>
        <p:nvSpPr>
          <p:cNvPr id="9" name="Text Box 2"/>
          <p:cNvSpPr txBox="1">
            <a:spLocks noChangeArrowheads="1"/>
          </p:cNvSpPr>
          <p:nvPr/>
        </p:nvSpPr>
        <p:spPr bwMode="auto">
          <a:xfrm>
            <a:off x="477338" y="1759930"/>
            <a:ext cx="4608512" cy="3416320"/>
          </a:xfrm>
          <a:prstGeom prst="rect">
            <a:avLst/>
          </a:prstGeom>
          <a:noFill/>
          <a:ln w="9525">
            <a:noFill/>
            <a:miter lim="800000"/>
            <a:headEnd/>
            <a:tailEnd/>
          </a:ln>
        </p:spPr>
        <p:txBody>
          <a:bodyPr wrap="square">
            <a:spAutoFit/>
          </a:bodyPr>
          <a:lstStyle/>
          <a:p>
            <a:pPr latinLnBrk="1">
              <a:lnSpc>
                <a:spcPct val="150000"/>
              </a:lnSpc>
              <a:buFont typeface="Wingdings" pitchFamily="2" charset="2"/>
              <a:buChar char="§"/>
            </a:pPr>
            <a:r>
              <a:rPr lang="en-US" altLang="ko-KR" dirty="0" smtClean="0">
                <a:solidFill>
                  <a:schemeClr val="tx2"/>
                </a:solidFill>
                <a:latin typeface="Arial" pitchFamily="34" charset="0"/>
                <a:cs typeface="Arial" pitchFamily="34" charset="0"/>
              </a:rPr>
              <a:t> The World </a:t>
            </a:r>
            <a:r>
              <a:rPr lang="en-US" altLang="ko-KR" dirty="0" err="1" smtClean="0">
                <a:solidFill>
                  <a:schemeClr val="tx2"/>
                </a:solidFill>
                <a:latin typeface="Arial" pitchFamily="34" charset="0"/>
                <a:cs typeface="Arial" pitchFamily="34" charset="0"/>
              </a:rPr>
              <a:t>Diakonia</a:t>
            </a:r>
            <a:r>
              <a:rPr lang="en-US" altLang="ko-KR" dirty="0" smtClean="0">
                <a:solidFill>
                  <a:schemeClr val="tx2"/>
                </a:solidFill>
                <a:latin typeface="Arial" pitchFamily="34" charset="0"/>
                <a:cs typeface="Arial" pitchFamily="34" charset="0"/>
              </a:rPr>
              <a:t> (WD) of KD has raised fund from local churches in Korea for the Haiti Relief Fund to support the relief efforts after the Haiti earthquake in 2010.</a:t>
            </a:r>
          </a:p>
          <a:p>
            <a:pPr latinLnBrk="1">
              <a:lnSpc>
                <a:spcPct val="150000"/>
              </a:lnSpc>
              <a:buFont typeface="Wingdings" pitchFamily="2" charset="2"/>
              <a:buChar char="§"/>
            </a:pPr>
            <a:endParaRPr lang="en-US" altLang="ko-KR" dirty="0" smtClean="0">
              <a:solidFill>
                <a:schemeClr val="tx2"/>
              </a:solidFill>
              <a:latin typeface="Arial" pitchFamily="34" charset="0"/>
              <a:cs typeface="Arial" pitchFamily="34" charset="0"/>
            </a:endParaRPr>
          </a:p>
          <a:p>
            <a:pPr latinLnBrk="1">
              <a:lnSpc>
                <a:spcPct val="150000"/>
              </a:lnSpc>
              <a:buFont typeface="Wingdings" pitchFamily="2" charset="2"/>
              <a:buChar char="§"/>
            </a:pPr>
            <a:r>
              <a:rPr lang="en-US" altLang="ko-KR" dirty="0" smtClean="0">
                <a:solidFill>
                  <a:schemeClr val="tx2"/>
                </a:solidFill>
                <a:latin typeface="Arial" pitchFamily="34" charset="0"/>
                <a:cs typeface="Arial" pitchFamily="34" charset="0"/>
              </a:rPr>
              <a:t> The WD has reconstructed 70 elementary schools and local churches in Haiti from 2010 to 2011. </a:t>
            </a:r>
            <a:endParaRPr lang="en-US" altLang="ko-KR" dirty="0">
              <a:solidFill>
                <a:schemeClr val="tx2"/>
              </a:solidFill>
              <a:latin typeface="Arial" pitchFamily="34" charset="0"/>
              <a:cs typeface="Arial" pitchFamily="34" charset="0"/>
            </a:endParaRPr>
          </a:p>
        </p:txBody>
      </p:sp>
      <p:pic>
        <p:nvPicPr>
          <p:cNvPr id="10" name="Picture 2" descr="\\서버컴퓨터\봉사단공유\아이티 PPT\Recons(1).JPG"/>
          <p:cNvPicPr>
            <a:picLocks noChangeAspect="1" noChangeArrowheads="1"/>
          </p:cNvPicPr>
          <p:nvPr/>
        </p:nvPicPr>
        <p:blipFill>
          <a:blip r:embed="rId3" cstate="print"/>
          <a:srcRect/>
          <a:stretch>
            <a:fillRect/>
          </a:stretch>
        </p:blipFill>
        <p:spPr bwMode="auto">
          <a:xfrm>
            <a:off x="5292080" y="1700808"/>
            <a:ext cx="3219750" cy="1811314"/>
          </a:xfrm>
          <a:prstGeom prst="rect">
            <a:avLst/>
          </a:prstGeom>
          <a:ln>
            <a:noFill/>
          </a:ln>
          <a:effectLst>
            <a:softEdge rad="112500"/>
          </a:effectLst>
        </p:spPr>
      </p:pic>
      <p:pic>
        <p:nvPicPr>
          <p:cNvPr id="11" name="Picture 3" descr="\\서버컴퓨터\봉사단공유\아이티 PPT\Recons(2).JPG"/>
          <p:cNvPicPr>
            <a:picLocks noChangeAspect="1" noChangeArrowheads="1"/>
          </p:cNvPicPr>
          <p:nvPr/>
        </p:nvPicPr>
        <p:blipFill>
          <a:blip r:embed="rId4" cstate="print"/>
          <a:srcRect/>
          <a:stretch>
            <a:fillRect/>
          </a:stretch>
        </p:blipFill>
        <p:spPr bwMode="auto">
          <a:xfrm>
            <a:off x="5271470" y="3660553"/>
            <a:ext cx="3240360" cy="18229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pic>
        <p:nvPicPr>
          <p:cNvPr id="19" name="Picture 2" descr="\\서버컴퓨터\봉사단공유\아이티 PPT\ESD view.jpg"/>
          <p:cNvPicPr>
            <a:picLocks noChangeAspect="1" noChangeArrowheads="1"/>
          </p:cNvPicPr>
          <p:nvPr/>
        </p:nvPicPr>
        <p:blipFill>
          <a:blip r:embed="rId3" cstate="print"/>
          <a:srcRect/>
          <a:stretch>
            <a:fillRect/>
          </a:stretch>
        </p:blipFill>
        <p:spPr bwMode="auto">
          <a:xfrm>
            <a:off x="1000100" y="4429132"/>
            <a:ext cx="6912768" cy="1774620"/>
          </a:xfrm>
          <a:prstGeom prst="rect">
            <a:avLst/>
          </a:prstGeom>
          <a:ln>
            <a:noFill/>
          </a:ln>
          <a:effectLst>
            <a:softEdge rad="112500"/>
          </a:effectLst>
        </p:spPr>
      </p:pic>
      <p:sp>
        <p:nvSpPr>
          <p:cNvPr id="11" name="직사각형 10"/>
          <p:cNvSpPr/>
          <p:nvPr/>
        </p:nvSpPr>
        <p:spPr>
          <a:xfrm>
            <a:off x="214282"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a:t>
            </a:r>
            <a:r>
              <a:rPr lang="en-US" altLang="ko-KR" sz="2400" b="1" dirty="0">
                <a:solidFill>
                  <a:schemeClr val="tx2">
                    <a:lumMod val="75000"/>
                  </a:schemeClr>
                </a:solidFill>
                <a:latin typeface="+mn-ea"/>
              </a:rPr>
              <a:t>, </a:t>
            </a:r>
            <a:r>
              <a:rPr lang="en-US" altLang="ko-KR" sz="2400" b="1" dirty="0" smtClean="0">
                <a:solidFill>
                  <a:schemeClr val="tx2">
                    <a:lumMod val="75000"/>
                  </a:schemeClr>
                </a:solidFill>
                <a:latin typeface="+mn-ea"/>
              </a:rPr>
              <a:t>Highlight</a:t>
            </a:r>
            <a:endParaRPr lang="ko-KR" altLang="en-US" sz="2400" dirty="0">
              <a:solidFill>
                <a:schemeClr val="tx2">
                  <a:lumMod val="75000"/>
                </a:schemeClr>
              </a:solidFill>
            </a:endParaRPr>
          </a:p>
        </p:txBody>
      </p:sp>
      <p:sp>
        <p:nvSpPr>
          <p:cNvPr id="20" name="Rectangle 1"/>
          <p:cNvSpPr>
            <a:spLocks noChangeArrowheads="1"/>
          </p:cNvSpPr>
          <p:nvPr/>
        </p:nvSpPr>
        <p:spPr bwMode="auto">
          <a:xfrm>
            <a:off x="500034" y="1491421"/>
            <a:ext cx="508007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kumimoji="1" lang="en-US" altLang="ko-KR" sz="2400" b="1" dirty="0" smtClean="0">
                <a:solidFill>
                  <a:schemeClr val="tx2"/>
                </a:solidFill>
                <a:latin typeface="Arial" pitchFamily="34" charset="0"/>
                <a:ea typeface="맑은 고딕" pitchFamily="50" charset="-127"/>
                <a:cs typeface="Arial" pitchFamily="34" charset="0"/>
              </a:rPr>
              <a:t>Haiti Project </a:t>
            </a:r>
            <a:r>
              <a:rPr kumimoji="1" lang="en-US" altLang="ko-KR" sz="2400" b="1" dirty="0">
                <a:solidFill>
                  <a:schemeClr val="tx2"/>
                </a:solidFill>
                <a:latin typeface="Arial" pitchFamily="34" charset="0"/>
                <a:cs typeface="Arial" pitchFamily="34" charset="0"/>
              </a:rPr>
              <a:t>(Long Term </a:t>
            </a:r>
            <a:r>
              <a:rPr kumimoji="1" lang="en-US" altLang="ko-KR" sz="2400" b="1" dirty="0" smtClean="0">
                <a:solidFill>
                  <a:schemeClr val="tx2"/>
                </a:solidFill>
                <a:latin typeface="Arial" pitchFamily="34" charset="0"/>
                <a:cs typeface="Arial" pitchFamily="34" charset="0"/>
              </a:rPr>
              <a:t>Project</a:t>
            </a:r>
            <a:r>
              <a:rPr kumimoji="1" lang="en-US" altLang="ko-KR" sz="2400" b="1" dirty="0" smtClean="0">
                <a:solidFill>
                  <a:schemeClr val="tx2"/>
                </a:solidFill>
                <a:latin typeface="Arial" pitchFamily="34" charset="0"/>
                <a:ea typeface="맑은 고딕" pitchFamily="50" charset="-127"/>
                <a:cs typeface="Arial" pitchFamily="34" charset="0"/>
              </a:rPr>
              <a:t>)</a:t>
            </a:r>
          </a:p>
        </p:txBody>
      </p:sp>
      <p:sp>
        <p:nvSpPr>
          <p:cNvPr id="21" name="Text Box 2"/>
          <p:cNvSpPr txBox="1">
            <a:spLocks noChangeArrowheads="1"/>
          </p:cNvSpPr>
          <p:nvPr/>
        </p:nvSpPr>
        <p:spPr bwMode="auto">
          <a:xfrm>
            <a:off x="1000100" y="2374155"/>
            <a:ext cx="7500938" cy="1754326"/>
          </a:xfrm>
          <a:prstGeom prst="rect">
            <a:avLst/>
          </a:prstGeom>
          <a:noFill/>
          <a:ln w="9525">
            <a:noFill/>
            <a:miter lim="800000"/>
            <a:headEnd/>
            <a:tailEnd/>
          </a:ln>
        </p:spPr>
        <p:txBody>
          <a:bodyPr wrap="square">
            <a:spAutoFit/>
          </a:bodyPr>
          <a:lstStyle/>
          <a:p>
            <a:pPr latinLnBrk="0">
              <a:lnSpc>
                <a:spcPct val="150000"/>
              </a:lnSpc>
            </a:pPr>
            <a:r>
              <a:rPr lang="en-US" altLang="ko-KR" dirty="0" smtClean="0">
                <a:solidFill>
                  <a:schemeClr val="tx2"/>
                </a:solidFill>
                <a:latin typeface="Arial" panose="020B0604020202020204" pitchFamily="34" charset="0"/>
                <a:cs typeface="Arial" panose="020B0604020202020204" pitchFamily="34" charset="0"/>
              </a:rPr>
              <a:t>One long term project to support Haiti has the WD/KD has  been conducting  research and preparing a plan for the past 3 years from 2012 to 2014 to establish a vocational school at the </a:t>
            </a:r>
            <a:r>
              <a:rPr lang="en-US" altLang="ko-KR" dirty="0" err="1" smtClean="0">
                <a:solidFill>
                  <a:schemeClr val="tx2"/>
                </a:solidFill>
                <a:latin typeface="Arial" panose="020B0604020202020204" pitchFamily="34" charset="0"/>
                <a:cs typeface="Arial" panose="020B0604020202020204" pitchFamily="34" charset="0"/>
              </a:rPr>
              <a:t>Caracol</a:t>
            </a:r>
            <a:r>
              <a:rPr lang="en-US" altLang="ko-KR" dirty="0" smtClean="0">
                <a:solidFill>
                  <a:schemeClr val="tx2"/>
                </a:solidFill>
                <a:latin typeface="Arial" panose="020B0604020202020204" pitchFamily="34" charset="0"/>
                <a:cs typeface="Arial" panose="020B0604020202020204" pitchFamily="34" charset="0"/>
              </a:rPr>
              <a:t> Industrial Park in Haiti. </a:t>
            </a:r>
            <a:endParaRPr lang="en-US" altLang="ko-KR"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5" name="Text Box 2"/>
          <p:cNvSpPr txBox="1">
            <a:spLocks noChangeArrowheads="1"/>
          </p:cNvSpPr>
          <p:nvPr/>
        </p:nvSpPr>
        <p:spPr bwMode="auto">
          <a:xfrm>
            <a:off x="571472" y="2369995"/>
            <a:ext cx="4714908" cy="1754326"/>
          </a:xfrm>
          <a:prstGeom prst="rect">
            <a:avLst/>
          </a:prstGeom>
          <a:noFill/>
          <a:ln w="9525">
            <a:noFill/>
            <a:miter lim="800000"/>
            <a:headEnd/>
            <a:tailEnd/>
          </a:ln>
        </p:spPr>
        <p:txBody>
          <a:bodyPr wrap="square">
            <a:spAutoFit/>
          </a:bodyPr>
          <a:lstStyle/>
          <a:p>
            <a:pPr>
              <a:lnSpc>
                <a:spcPct val="150000"/>
              </a:lnSpc>
            </a:pPr>
            <a:r>
              <a:rPr lang="en-US" altLang="ko-KR" dirty="0" smtClean="0">
                <a:solidFill>
                  <a:schemeClr val="tx2"/>
                </a:solidFill>
                <a:latin typeface="Arial" panose="020B0604020202020204" pitchFamily="34" charset="0"/>
                <a:cs typeface="Arial" panose="020B0604020202020204" pitchFamily="34" charset="0"/>
              </a:rPr>
              <a:t>The Haitian government, through USAID, </a:t>
            </a:r>
          </a:p>
          <a:p>
            <a:pPr>
              <a:lnSpc>
                <a:spcPct val="150000"/>
              </a:lnSpc>
            </a:pPr>
            <a:r>
              <a:rPr lang="en-US" altLang="ko-KR" dirty="0" smtClean="0">
                <a:solidFill>
                  <a:schemeClr val="tx2"/>
                </a:solidFill>
                <a:latin typeface="Arial" panose="020B0604020202020204" pitchFamily="34" charset="0"/>
                <a:cs typeface="Arial" panose="020B0604020202020204" pitchFamily="34" charset="0"/>
              </a:rPr>
              <a:t>provided a part of the </a:t>
            </a:r>
            <a:r>
              <a:rPr lang="en-US" altLang="ko-KR" dirty="0" err="1" smtClean="0">
                <a:solidFill>
                  <a:schemeClr val="tx2"/>
                </a:solidFill>
                <a:latin typeface="Arial" panose="020B0604020202020204" pitchFamily="34" charset="0"/>
                <a:cs typeface="Arial" panose="020B0604020202020204" pitchFamily="34" charset="0"/>
              </a:rPr>
              <a:t>Caracol</a:t>
            </a:r>
            <a:r>
              <a:rPr lang="en-US" altLang="ko-KR" dirty="0" smtClean="0">
                <a:solidFill>
                  <a:schemeClr val="tx2"/>
                </a:solidFill>
                <a:latin typeface="Arial" panose="020B0604020202020204" pitchFamily="34" charset="0"/>
                <a:cs typeface="Arial" panose="020B0604020202020204" pitchFamily="34" charset="0"/>
              </a:rPr>
              <a:t> </a:t>
            </a:r>
          </a:p>
          <a:p>
            <a:pPr>
              <a:lnSpc>
                <a:spcPct val="150000"/>
              </a:lnSpc>
            </a:pPr>
            <a:r>
              <a:rPr lang="en-US" altLang="ko-KR" dirty="0" smtClean="0">
                <a:solidFill>
                  <a:schemeClr val="tx2"/>
                </a:solidFill>
                <a:latin typeface="Arial" panose="020B0604020202020204" pitchFamily="34" charset="0"/>
                <a:cs typeface="Arial" panose="020B0604020202020204" pitchFamily="34" charset="0"/>
              </a:rPr>
              <a:t>Industrial Park site to the World </a:t>
            </a:r>
            <a:r>
              <a:rPr lang="en-US" altLang="ko-KR" dirty="0" err="1" smtClean="0">
                <a:solidFill>
                  <a:schemeClr val="tx2"/>
                </a:solidFill>
                <a:latin typeface="Arial" panose="020B0604020202020204" pitchFamily="34" charset="0"/>
                <a:cs typeface="Arial" panose="020B0604020202020204" pitchFamily="34" charset="0"/>
              </a:rPr>
              <a:t>Diakonia</a:t>
            </a:r>
            <a:r>
              <a:rPr lang="en-US" altLang="ko-KR" dirty="0" smtClean="0">
                <a:solidFill>
                  <a:schemeClr val="tx2"/>
                </a:solidFill>
                <a:latin typeface="Arial" panose="020B0604020202020204" pitchFamily="34" charset="0"/>
                <a:cs typeface="Arial" panose="020B0604020202020204" pitchFamily="34" charset="0"/>
              </a:rPr>
              <a:t> </a:t>
            </a:r>
          </a:p>
          <a:p>
            <a:pPr>
              <a:lnSpc>
                <a:spcPct val="150000"/>
              </a:lnSpc>
            </a:pPr>
            <a:r>
              <a:rPr lang="en-US" altLang="ko-KR" dirty="0" smtClean="0">
                <a:solidFill>
                  <a:schemeClr val="tx2"/>
                </a:solidFill>
                <a:latin typeface="Arial" panose="020B0604020202020204" pitchFamily="34" charset="0"/>
                <a:cs typeface="Arial" panose="020B0604020202020204" pitchFamily="34" charset="0"/>
              </a:rPr>
              <a:t>to establish a vocational school.</a:t>
            </a:r>
            <a:endParaRPr lang="en-US" altLang="ko-KR" dirty="0">
              <a:solidFill>
                <a:schemeClr val="tx2"/>
              </a:solidFill>
              <a:latin typeface="Arial" pitchFamily="34" charset="0"/>
              <a:cs typeface="Arial" pitchFamily="34" charset="0"/>
            </a:endParaRPr>
          </a:p>
        </p:txBody>
      </p:sp>
      <p:sp>
        <p:nvSpPr>
          <p:cNvPr id="11" name="직사각형 10"/>
          <p:cNvSpPr/>
          <p:nvPr/>
        </p:nvSpPr>
        <p:spPr>
          <a:xfrm>
            <a:off x="285720"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 </a:t>
            </a:r>
            <a:r>
              <a:rPr lang="en-US" altLang="ko-KR" sz="2400" b="1" dirty="0" smtClean="0">
                <a:solidFill>
                  <a:schemeClr val="tx2">
                    <a:lumMod val="75000"/>
                  </a:schemeClr>
                </a:solidFill>
                <a:latin typeface="+mn-ea"/>
              </a:rPr>
              <a:t>Highlight</a:t>
            </a:r>
            <a:endParaRPr lang="ko-KR" altLang="en-US" sz="2400" dirty="0">
              <a:solidFill>
                <a:schemeClr val="tx2">
                  <a:lumMod val="75000"/>
                </a:schemeClr>
              </a:solidFill>
            </a:endParaRPr>
          </a:p>
        </p:txBody>
      </p:sp>
      <p:sp>
        <p:nvSpPr>
          <p:cNvPr id="20" name="Rectangle 1"/>
          <p:cNvSpPr>
            <a:spLocks noChangeArrowheads="1"/>
          </p:cNvSpPr>
          <p:nvPr/>
        </p:nvSpPr>
        <p:spPr bwMode="auto">
          <a:xfrm>
            <a:off x="500034" y="1522198"/>
            <a:ext cx="47863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kumimoji="1" lang="en-US" altLang="ko-KR" sz="2000" b="1" dirty="0" smtClean="0">
                <a:solidFill>
                  <a:schemeClr val="tx2"/>
                </a:solidFill>
                <a:latin typeface="Arial" pitchFamily="34" charset="0"/>
                <a:ea typeface="맑은 고딕" pitchFamily="50" charset="-127"/>
                <a:cs typeface="Arial" pitchFamily="34" charset="0"/>
              </a:rPr>
              <a:t>Haiti Project </a:t>
            </a:r>
            <a:r>
              <a:rPr kumimoji="1" lang="en-US" altLang="ko-KR" sz="2000" b="1" dirty="0">
                <a:solidFill>
                  <a:schemeClr val="tx2"/>
                </a:solidFill>
                <a:latin typeface="Arial" pitchFamily="34" charset="0"/>
                <a:cs typeface="Arial" pitchFamily="34" charset="0"/>
              </a:rPr>
              <a:t>(Long Term </a:t>
            </a:r>
            <a:r>
              <a:rPr kumimoji="1" lang="en-US" altLang="ko-KR" sz="2000" b="1" dirty="0" smtClean="0">
                <a:solidFill>
                  <a:schemeClr val="tx2"/>
                </a:solidFill>
                <a:latin typeface="Arial" pitchFamily="34" charset="0"/>
                <a:cs typeface="Arial" pitchFamily="34" charset="0"/>
              </a:rPr>
              <a:t>Project</a:t>
            </a:r>
            <a:r>
              <a:rPr kumimoji="1" lang="en-US" altLang="ko-KR" sz="2000" b="1" dirty="0" smtClean="0">
                <a:solidFill>
                  <a:schemeClr val="tx2"/>
                </a:solidFill>
                <a:latin typeface="Arial" pitchFamily="34" charset="0"/>
                <a:ea typeface="맑은 고딕" pitchFamily="50" charset="-127"/>
                <a:cs typeface="Arial" pitchFamily="34" charset="0"/>
              </a:rPr>
              <a:t>)</a:t>
            </a:r>
          </a:p>
        </p:txBody>
      </p:sp>
      <p:pic>
        <p:nvPicPr>
          <p:cNvPr id="13" name="Picture 2"/>
          <p:cNvPicPr>
            <a:picLocks noChangeAspect="1" noChangeArrowheads="1"/>
          </p:cNvPicPr>
          <p:nvPr/>
        </p:nvPicPr>
        <p:blipFill>
          <a:blip r:embed="rId3" cstate="print"/>
          <a:srcRect/>
          <a:stretch>
            <a:fillRect/>
          </a:stretch>
        </p:blipFill>
        <p:spPr bwMode="auto">
          <a:xfrm rot="16200000">
            <a:off x="4973207" y="2099101"/>
            <a:ext cx="4104455" cy="3192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5" name="Text Box 2"/>
          <p:cNvSpPr txBox="1">
            <a:spLocks noChangeArrowheads="1"/>
          </p:cNvSpPr>
          <p:nvPr/>
        </p:nvSpPr>
        <p:spPr bwMode="auto">
          <a:xfrm>
            <a:off x="535752" y="2636912"/>
            <a:ext cx="4252271" cy="3096344"/>
          </a:xfrm>
          <a:prstGeom prst="rect">
            <a:avLst/>
          </a:prstGeom>
          <a:noFill/>
          <a:ln w="9525">
            <a:noFill/>
            <a:miter lim="800000"/>
            <a:headEnd/>
            <a:tailEnd/>
          </a:ln>
        </p:spPr>
        <p:txBody>
          <a:bodyPr wrap="square">
            <a:spAutoFit/>
          </a:bodyPr>
          <a:lstStyle/>
          <a:p>
            <a:pPr>
              <a:lnSpc>
                <a:spcPct val="150000"/>
              </a:lnSpc>
            </a:pPr>
            <a:r>
              <a:rPr lang="en-US" altLang="ko-KR" dirty="0" smtClean="0">
                <a:solidFill>
                  <a:schemeClr val="tx2"/>
                </a:solidFill>
                <a:latin typeface="Arial" pitchFamily="34" charset="0"/>
                <a:cs typeface="Arial" pitchFamily="34" charset="0"/>
              </a:rPr>
              <a:t>The WD/KD will construct the school buildings, including a dormitory by November 2015 and then a chapel by March 2016. If possible, the WD/KD hopes to open the school in  November of this year.</a:t>
            </a:r>
          </a:p>
          <a:p>
            <a:pPr latinLnBrk="1">
              <a:lnSpc>
                <a:spcPct val="150000"/>
              </a:lnSpc>
            </a:pPr>
            <a:endParaRPr lang="en-US" altLang="ko-KR" dirty="0">
              <a:solidFill>
                <a:schemeClr val="tx2"/>
              </a:solidFill>
              <a:latin typeface="Arial" pitchFamily="34" charset="0"/>
              <a:cs typeface="Arial" pitchFamily="34" charset="0"/>
            </a:endParaRPr>
          </a:p>
        </p:txBody>
      </p:sp>
      <p:sp>
        <p:nvSpPr>
          <p:cNvPr id="11" name="직사각형 10"/>
          <p:cNvSpPr/>
          <p:nvPr/>
        </p:nvSpPr>
        <p:spPr>
          <a:xfrm>
            <a:off x="285720"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sp>
        <p:nvSpPr>
          <p:cNvPr id="20" name="Rectangle 1"/>
          <p:cNvSpPr>
            <a:spLocks noChangeArrowheads="1"/>
          </p:cNvSpPr>
          <p:nvPr/>
        </p:nvSpPr>
        <p:spPr bwMode="auto">
          <a:xfrm>
            <a:off x="500034" y="1491421"/>
            <a:ext cx="486405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kumimoji="1" lang="en-US" altLang="ko-KR" sz="2400" b="1" dirty="0">
                <a:solidFill>
                  <a:schemeClr val="tx2"/>
                </a:solidFill>
                <a:latin typeface="Arial" pitchFamily="34" charset="0"/>
                <a:cs typeface="Arial" pitchFamily="34" charset="0"/>
              </a:rPr>
              <a:t>Haiti Project (Long Term Project</a:t>
            </a:r>
            <a:r>
              <a:rPr kumimoji="1" lang="en-US" altLang="ko-KR" sz="2400" b="1" dirty="0" smtClean="0">
                <a:solidFill>
                  <a:schemeClr val="tx2"/>
                </a:solidFill>
                <a:latin typeface="Arial" pitchFamily="34" charset="0"/>
                <a:cs typeface="Arial" pitchFamily="34" charset="0"/>
              </a:rPr>
              <a:t>)</a:t>
            </a:r>
            <a:endParaRPr kumimoji="1" lang="en-US" altLang="ko-KR" sz="2400" b="1" dirty="0">
              <a:solidFill>
                <a:schemeClr val="tx2"/>
              </a:solidFill>
              <a:latin typeface="Arial" pitchFamily="34" charset="0"/>
              <a:cs typeface="Arial" pitchFamily="34" charset="0"/>
            </a:endParaRPr>
          </a:p>
        </p:txBody>
      </p:sp>
      <p:pic>
        <p:nvPicPr>
          <p:cNvPr id="13" name="Picture 3"/>
          <p:cNvPicPr>
            <a:picLocks noChangeAspect="1" noChangeArrowheads="1"/>
          </p:cNvPicPr>
          <p:nvPr/>
        </p:nvPicPr>
        <p:blipFill>
          <a:blip r:embed="rId3" cstate="print"/>
          <a:srcRect/>
          <a:stretch>
            <a:fillRect/>
          </a:stretch>
        </p:blipFill>
        <p:spPr bwMode="auto">
          <a:xfrm>
            <a:off x="4572000" y="2204864"/>
            <a:ext cx="4013820" cy="3622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8" name="Rectangle 1"/>
          <p:cNvSpPr>
            <a:spLocks noChangeArrowheads="1"/>
          </p:cNvSpPr>
          <p:nvPr/>
        </p:nvSpPr>
        <p:spPr bwMode="auto">
          <a:xfrm>
            <a:off x="142844" y="4500571"/>
            <a:ext cx="88583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lang="en-US" altLang="ko-KR" b="1" dirty="0" smtClean="0">
                <a:solidFill>
                  <a:schemeClr val="tx2"/>
                </a:solidFill>
                <a:latin typeface="Arial" panose="020B0604020202020204" pitchFamily="34" charset="0"/>
                <a:cs typeface="Arial" panose="020B0604020202020204" pitchFamily="34" charset="0"/>
              </a:rPr>
              <a:t>The </a:t>
            </a:r>
            <a:r>
              <a:rPr lang="en-US" altLang="ko-KR" b="1" dirty="0">
                <a:solidFill>
                  <a:schemeClr val="tx2"/>
                </a:solidFill>
                <a:latin typeface="Arial" panose="020B0604020202020204" pitchFamily="34" charset="0"/>
                <a:cs typeface="Arial" panose="020B0604020202020204" pitchFamily="34" charset="0"/>
              </a:rPr>
              <a:t>Haiyan typhoon in the Philippines and Indonesia </a:t>
            </a:r>
            <a:endParaRPr lang="en-US" altLang="ko-KR" b="1" dirty="0" smtClean="0">
              <a:solidFill>
                <a:schemeClr val="tx2"/>
              </a:solidFill>
              <a:latin typeface="Arial" panose="020B0604020202020204" pitchFamily="34" charset="0"/>
              <a:cs typeface="Arial" panose="020B0604020202020204" pitchFamily="34" charset="0"/>
            </a:endParaRPr>
          </a:p>
          <a:p>
            <a:pPr marL="342900" lvl="0" indent="-342900" fontAlgn="base">
              <a:spcBef>
                <a:spcPct val="0"/>
              </a:spcBef>
              <a:spcAft>
                <a:spcPct val="0"/>
              </a:spcAft>
            </a:pPr>
            <a:endParaRPr kumimoji="1" lang="en-US" altLang="ko-KR" b="1" dirty="0" smtClean="0">
              <a:solidFill>
                <a:schemeClr val="tx2"/>
              </a:solidFill>
              <a:latin typeface="Arial" pitchFamily="34" charset="0"/>
              <a:ea typeface="맑은 고딕" pitchFamily="50" charset="-127"/>
              <a:cs typeface="Arial" pitchFamily="34" charset="0"/>
            </a:endParaRPr>
          </a:p>
          <a:p>
            <a:r>
              <a:rPr lang="en-US" dirty="0" smtClean="0">
                <a:solidFill>
                  <a:schemeClr val="tx2"/>
                </a:solidFill>
                <a:latin typeface="Arial" panose="020B0604020202020204" pitchFamily="34" charset="0"/>
                <a:cs typeface="Arial" panose="020B0604020202020204" pitchFamily="34" charset="0"/>
              </a:rPr>
              <a:t>Relief efforts were conducted in the Philippines and Indonesia for those that have </a:t>
            </a:r>
          </a:p>
          <a:p>
            <a:r>
              <a:rPr lang="en-US" dirty="0" smtClean="0">
                <a:solidFill>
                  <a:schemeClr val="tx2"/>
                </a:solidFill>
                <a:latin typeface="Arial" panose="020B0604020202020204" pitchFamily="34" charset="0"/>
                <a:cs typeface="Arial" panose="020B0604020202020204" pitchFamily="34" charset="0"/>
              </a:rPr>
              <a:t>been affected by the Haiyan typhoon along with other NGOs. Equipment was</a:t>
            </a:r>
          </a:p>
          <a:p>
            <a:r>
              <a:rPr lang="en-US" dirty="0" smtClean="0">
                <a:solidFill>
                  <a:schemeClr val="tx2"/>
                </a:solidFill>
                <a:latin typeface="Arial" panose="020B0604020202020204" pitchFamily="34" charset="0"/>
                <a:cs typeface="Arial" panose="020B0604020202020204" pitchFamily="34" charset="0"/>
              </a:rPr>
              <a:t>supplied to build schools, houses and churches and emergency supplies are </a:t>
            </a:r>
          </a:p>
          <a:p>
            <a:r>
              <a:rPr lang="en-US" dirty="0" smtClean="0">
                <a:solidFill>
                  <a:schemeClr val="tx2"/>
                </a:solidFill>
                <a:latin typeface="Arial" panose="020B0604020202020204" pitchFamily="34" charset="0"/>
                <a:cs typeface="Arial" panose="020B0604020202020204" pitchFamily="34" charset="0"/>
              </a:rPr>
              <a:t>continually sent for 2012~2013. </a:t>
            </a:r>
            <a:endParaRPr lang="en-US" dirty="0">
              <a:solidFill>
                <a:schemeClr val="tx2"/>
              </a:solidFill>
              <a:latin typeface="Arial" panose="020B0604020202020204" pitchFamily="34" charset="0"/>
              <a:cs typeface="Arial" panose="020B0604020202020204" pitchFamily="34" charset="0"/>
            </a:endParaRPr>
          </a:p>
        </p:txBody>
      </p:sp>
      <p:pic>
        <p:nvPicPr>
          <p:cNvPr id="10241" name="Picture 1" descr="C:\Documents and Settings\Administrator\바탕 화면\KV1T7896.jpg"/>
          <p:cNvPicPr>
            <a:picLocks noChangeAspect="1" noChangeArrowheads="1"/>
          </p:cNvPicPr>
          <p:nvPr/>
        </p:nvPicPr>
        <p:blipFill>
          <a:blip r:embed="rId4"/>
          <a:srcRect/>
          <a:stretch>
            <a:fillRect/>
          </a:stretch>
        </p:blipFill>
        <p:spPr bwMode="auto">
          <a:xfrm>
            <a:off x="4786314" y="1428736"/>
            <a:ext cx="3786518" cy="2339983"/>
          </a:xfrm>
          <a:prstGeom prst="rect">
            <a:avLst/>
          </a:prstGeom>
          <a:ln>
            <a:noFill/>
          </a:ln>
          <a:effectLst>
            <a:softEdge rad="112500"/>
          </a:effectLst>
        </p:spPr>
      </p:pic>
      <p:pic>
        <p:nvPicPr>
          <p:cNvPr id="10242" name="Picture 2" descr="C:\Documents and Settings\Administrator\바탕 화면\KV1T7966.jpg"/>
          <p:cNvPicPr>
            <a:picLocks noChangeAspect="1" noChangeArrowheads="1"/>
          </p:cNvPicPr>
          <p:nvPr/>
        </p:nvPicPr>
        <p:blipFill>
          <a:blip r:embed="rId5"/>
          <a:srcRect/>
          <a:stretch>
            <a:fillRect/>
          </a:stretch>
        </p:blipFill>
        <p:spPr bwMode="auto">
          <a:xfrm>
            <a:off x="642910" y="1500174"/>
            <a:ext cx="3571900" cy="2214578"/>
          </a:xfrm>
          <a:prstGeom prst="rect">
            <a:avLst/>
          </a:prstGeom>
          <a:ln>
            <a:noFill/>
          </a:ln>
          <a:effectLst>
            <a:softEdge rad="112500"/>
          </a:effectLst>
        </p:spPr>
      </p:pic>
      <p:sp>
        <p:nvSpPr>
          <p:cNvPr id="11" name="직사각형 10"/>
          <p:cNvSpPr/>
          <p:nvPr/>
        </p:nvSpPr>
        <p:spPr>
          <a:xfrm>
            <a:off x="285720"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8" name="Rectangle 1"/>
          <p:cNvSpPr>
            <a:spLocks noChangeArrowheads="1"/>
          </p:cNvSpPr>
          <p:nvPr/>
        </p:nvSpPr>
        <p:spPr bwMode="auto">
          <a:xfrm>
            <a:off x="285720" y="1428736"/>
            <a:ext cx="85725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ko-KR" b="1" dirty="0" smtClean="0">
                <a:solidFill>
                  <a:schemeClr val="tx2"/>
                </a:solidFill>
              </a:rPr>
              <a:t>Refugees </a:t>
            </a:r>
            <a:r>
              <a:rPr lang="en-US" altLang="ko-KR" b="1" dirty="0">
                <a:solidFill>
                  <a:schemeClr val="tx2"/>
                </a:solidFill>
              </a:rPr>
              <a:t>in Syria and Palestine</a:t>
            </a:r>
            <a:r>
              <a:rPr lang="en-US" altLang="ko-KR" b="1" dirty="0" smtClean="0">
                <a:solidFill>
                  <a:schemeClr val="tx2"/>
                </a:solidFill>
                <a:latin typeface="Arial" pitchFamily="34" charset="0"/>
                <a:cs typeface="Arial" pitchFamily="34" charset="0"/>
              </a:rPr>
              <a:t> </a:t>
            </a:r>
          </a:p>
          <a:p>
            <a:endParaRPr lang="en-US" altLang="ko-KR" b="1" dirty="0" smtClean="0">
              <a:solidFill>
                <a:schemeClr val="tx2"/>
              </a:solidFill>
              <a:latin typeface="Arial" pitchFamily="34" charset="0"/>
              <a:cs typeface="Arial" pitchFamily="34" charset="0"/>
            </a:endParaRPr>
          </a:p>
          <a:p>
            <a:pPr latinLnBrk="0"/>
            <a:r>
              <a:rPr lang="en-US" dirty="0" smtClean="0">
                <a:solidFill>
                  <a:schemeClr val="tx2"/>
                </a:solidFill>
                <a:latin typeface="Arial" panose="020B0604020202020204" pitchFamily="34" charset="0"/>
                <a:cs typeface="Arial" panose="020B0604020202020204" pitchFamily="34" charset="0"/>
              </a:rPr>
              <a:t>A KD research team was sent to evaluate the situation in regards to aid </a:t>
            </a:r>
          </a:p>
          <a:p>
            <a:pPr latinLnBrk="0"/>
            <a:r>
              <a:rPr lang="en-US" dirty="0" smtClean="0">
                <a:solidFill>
                  <a:schemeClr val="tx2"/>
                </a:solidFill>
                <a:latin typeface="Arial" panose="020B0604020202020204" pitchFamily="34" charset="0"/>
                <a:cs typeface="Arial" panose="020B0604020202020204" pitchFamily="34" charset="0"/>
              </a:rPr>
              <a:t>for refugees in Syria and Palestine. Through this research, the KD has sent daily necessities and food packages for 2012-2013. </a:t>
            </a:r>
            <a:endParaRPr lang="ko-KR" altLang="en-US" dirty="0" smtClean="0">
              <a:solidFill>
                <a:schemeClr val="tx2"/>
              </a:solidFill>
              <a:latin typeface="Arial" panose="020B0604020202020204" pitchFamily="34" charset="0"/>
              <a:cs typeface="Arial" panose="020B0604020202020204" pitchFamily="34" charset="0"/>
            </a:endParaRPr>
          </a:p>
        </p:txBody>
      </p:sp>
      <p:pic>
        <p:nvPicPr>
          <p:cNvPr id="9218" name="Picture 2" descr="http://www.servekorea.org/uploadfolder/tb_board/20130115104928.jpg"/>
          <p:cNvPicPr>
            <a:picLocks noChangeAspect="1" noChangeArrowheads="1"/>
          </p:cNvPicPr>
          <p:nvPr/>
        </p:nvPicPr>
        <p:blipFill>
          <a:blip r:embed="rId4"/>
          <a:srcRect/>
          <a:stretch>
            <a:fillRect/>
          </a:stretch>
        </p:blipFill>
        <p:spPr bwMode="auto">
          <a:xfrm>
            <a:off x="214282" y="3786190"/>
            <a:ext cx="3000396" cy="2141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2" name="Picture 6" descr="C:\Documents and Settings\Administrator\바탕 화면\20131227090939132.JPG"/>
          <p:cNvPicPr>
            <a:picLocks noChangeAspect="1" noChangeArrowheads="1"/>
          </p:cNvPicPr>
          <p:nvPr/>
        </p:nvPicPr>
        <p:blipFill>
          <a:blip r:embed="rId5" cstate="print"/>
          <a:srcRect/>
          <a:stretch>
            <a:fillRect/>
          </a:stretch>
        </p:blipFill>
        <p:spPr bwMode="auto">
          <a:xfrm>
            <a:off x="3214678" y="3786190"/>
            <a:ext cx="2857520" cy="2141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3" name="Picture 7" descr="C:\Documents and Settings\Administrator\바탕 화면\20131227090811943.JPG"/>
          <p:cNvPicPr>
            <a:picLocks noChangeAspect="1" noChangeArrowheads="1"/>
          </p:cNvPicPr>
          <p:nvPr/>
        </p:nvPicPr>
        <p:blipFill>
          <a:blip r:embed="rId6" cstate="print"/>
          <a:srcRect/>
          <a:stretch>
            <a:fillRect/>
          </a:stretch>
        </p:blipFill>
        <p:spPr bwMode="auto">
          <a:xfrm>
            <a:off x="6072198" y="3786190"/>
            <a:ext cx="2859690"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p:cNvSpPr/>
          <p:nvPr/>
        </p:nvSpPr>
        <p:spPr>
          <a:xfrm>
            <a:off x="285720" y="500042"/>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Overseas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Aid to North Korea, </a:t>
            </a:r>
            <a:r>
              <a:rPr lang="en-US" altLang="ko-KR" sz="2400" b="1" dirty="0" smtClean="0">
                <a:solidFill>
                  <a:schemeClr val="tx2">
                    <a:lumMod val="75000"/>
                  </a:schemeClr>
                </a:solidFill>
                <a:latin typeface="+mn-ea"/>
              </a:rPr>
              <a:t>Highlight</a:t>
            </a:r>
            <a:endParaRPr lang="ko-KR" altLang="en-US" sz="2400" dirty="0">
              <a:solidFill>
                <a:schemeClr val="tx2">
                  <a:lumMod val="75000"/>
                </a:schemeClr>
              </a:solidFill>
            </a:endParaRPr>
          </a:p>
        </p:txBody>
      </p:sp>
      <p:sp>
        <p:nvSpPr>
          <p:cNvPr id="8" name="Rectangle 1"/>
          <p:cNvSpPr>
            <a:spLocks noChangeArrowheads="1"/>
          </p:cNvSpPr>
          <p:nvPr/>
        </p:nvSpPr>
        <p:spPr bwMode="auto">
          <a:xfrm>
            <a:off x="285720" y="1303699"/>
            <a:ext cx="414283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atinLnBrk="0"/>
            <a:r>
              <a:rPr lang="en-US" dirty="0" smtClean="0">
                <a:solidFill>
                  <a:schemeClr val="tx2"/>
                </a:solidFill>
                <a:latin typeface="Arial" panose="020B0604020202020204" pitchFamily="34" charset="0"/>
                <a:cs typeface="Arial" panose="020B0604020202020204" pitchFamily="34" charset="0"/>
              </a:rPr>
              <a:t>A Christian task force was created </a:t>
            </a:r>
          </a:p>
          <a:p>
            <a:pPr latinLnBrk="0"/>
            <a:r>
              <a:rPr lang="en-US" dirty="0" smtClean="0">
                <a:solidFill>
                  <a:schemeClr val="tx2"/>
                </a:solidFill>
                <a:latin typeface="Arial" panose="020B0604020202020204" pitchFamily="34" charset="0"/>
                <a:cs typeface="Arial" panose="020B0604020202020204" pitchFamily="34" charset="0"/>
              </a:rPr>
              <a:t>to aid the brothers and sisters </a:t>
            </a:r>
          </a:p>
          <a:p>
            <a:pPr latinLnBrk="0"/>
            <a:r>
              <a:rPr lang="en-US" dirty="0" smtClean="0">
                <a:solidFill>
                  <a:schemeClr val="tx2"/>
                </a:solidFill>
                <a:latin typeface="Arial" panose="020B0604020202020204" pitchFamily="34" charset="0"/>
                <a:cs typeface="Arial" panose="020B0604020202020204" pitchFamily="34" charset="0"/>
              </a:rPr>
              <a:t>in need in North Korea and </a:t>
            </a:r>
          </a:p>
          <a:p>
            <a:pPr latinLnBrk="0"/>
            <a:r>
              <a:rPr lang="en-US" dirty="0" smtClean="0">
                <a:solidFill>
                  <a:schemeClr val="tx2"/>
                </a:solidFill>
                <a:latin typeface="Arial" panose="020B0604020202020204" pitchFamily="34" charset="0"/>
                <a:cs typeface="Arial" panose="020B0604020202020204" pitchFamily="34" charset="0"/>
              </a:rPr>
              <a:t>the work was arranged </a:t>
            </a:r>
          </a:p>
          <a:p>
            <a:pPr latinLnBrk="0"/>
            <a:r>
              <a:rPr lang="en-US" dirty="0" smtClean="0">
                <a:solidFill>
                  <a:schemeClr val="tx2"/>
                </a:solidFill>
                <a:latin typeface="Arial" panose="020B0604020202020204" pitchFamily="34" charset="0"/>
                <a:cs typeface="Arial" panose="020B0604020202020204" pitchFamily="34" charset="0"/>
              </a:rPr>
              <a:t>by the Korean </a:t>
            </a:r>
            <a:r>
              <a:rPr lang="en-US" dirty="0" err="1" smtClean="0">
                <a:solidFill>
                  <a:schemeClr val="tx2"/>
                </a:solidFill>
                <a:latin typeface="Arial" panose="020B0604020202020204" pitchFamily="34" charset="0"/>
                <a:cs typeface="Arial" panose="020B0604020202020204" pitchFamily="34" charset="0"/>
              </a:rPr>
              <a:t>Diakonia</a:t>
            </a:r>
            <a:r>
              <a:rPr lang="en-US" dirty="0" smtClean="0">
                <a:solidFill>
                  <a:schemeClr val="tx2"/>
                </a:solidFill>
                <a:latin typeface="Arial" panose="020B0604020202020204" pitchFamily="34" charset="0"/>
                <a:cs typeface="Arial" panose="020B0604020202020204" pitchFamily="34" charset="0"/>
              </a:rPr>
              <a:t>.</a:t>
            </a:r>
          </a:p>
          <a:p>
            <a:pPr latinLnBrk="0"/>
            <a:r>
              <a:rPr lang="en-US" dirty="0" smtClean="0">
                <a:solidFill>
                  <a:schemeClr val="tx2"/>
                </a:solidFill>
                <a:latin typeface="Arial" panose="020B0604020202020204" pitchFamily="34" charset="0"/>
                <a:cs typeface="Arial" panose="020B0604020202020204" pitchFamily="34" charset="0"/>
              </a:rPr>
              <a:t> </a:t>
            </a:r>
          </a:p>
          <a:p>
            <a:pPr latinLnBrk="0">
              <a:defRPr/>
            </a:pPr>
            <a:r>
              <a:rPr lang="en-US" dirty="0" smtClean="0">
                <a:solidFill>
                  <a:schemeClr val="tx2"/>
                </a:solidFill>
                <a:latin typeface="Arial" panose="020B0604020202020204" pitchFamily="34" charset="0"/>
                <a:cs typeface="Arial" panose="020B0604020202020204" pitchFamily="34" charset="0"/>
              </a:rPr>
              <a:t>100 tons of fertilizer and 500 tons of flour were sent to the (North) </a:t>
            </a:r>
          </a:p>
          <a:p>
            <a:pPr latinLnBrk="0">
              <a:defRPr/>
            </a:pPr>
            <a:r>
              <a:rPr lang="en-US" dirty="0" smtClean="0">
                <a:solidFill>
                  <a:schemeClr val="tx2"/>
                </a:solidFill>
                <a:latin typeface="Arial" panose="020B0604020202020204" pitchFamily="34" charset="0"/>
                <a:cs typeface="Arial" panose="020B0604020202020204" pitchFamily="34" charset="0"/>
              </a:rPr>
              <a:t>Korean Christian Federation (KCF)</a:t>
            </a:r>
          </a:p>
          <a:p>
            <a:pPr latinLnBrk="0">
              <a:defRPr/>
            </a:pPr>
            <a:r>
              <a:rPr lang="en-US" dirty="0" smtClean="0">
                <a:solidFill>
                  <a:schemeClr val="tx2"/>
                </a:solidFill>
                <a:latin typeface="Arial" panose="020B0604020202020204" pitchFamily="34" charset="0"/>
                <a:cs typeface="Arial" panose="020B0604020202020204" pitchFamily="34" charset="0"/>
              </a:rPr>
              <a:t>through World Vision and North-</a:t>
            </a:r>
          </a:p>
          <a:p>
            <a:pPr latinLnBrk="0">
              <a:defRPr/>
            </a:pPr>
            <a:r>
              <a:rPr lang="en-US" dirty="0" smtClean="0">
                <a:solidFill>
                  <a:schemeClr val="tx2"/>
                </a:solidFill>
                <a:latin typeface="Arial" panose="020B0604020202020204" pitchFamily="34" charset="0"/>
                <a:cs typeface="Arial" panose="020B0604020202020204" pitchFamily="34" charset="0"/>
              </a:rPr>
              <a:t>South Sharing for 2011~2012. </a:t>
            </a:r>
          </a:p>
          <a:p>
            <a:pPr latinLnBrk="0">
              <a:defRPr/>
            </a:pPr>
            <a:endParaRPr lang="en-US" dirty="0" smtClean="0">
              <a:solidFill>
                <a:schemeClr val="tx2"/>
              </a:solidFill>
              <a:latin typeface="Arial" panose="020B0604020202020204" pitchFamily="34" charset="0"/>
              <a:cs typeface="Arial" panose="020B0604020202020204" pitchFamily="34" charset="0"/>
            </a:endParaRPr>
          </a:p>
        </p:txBody>
      </p:sp>
      <p:pic>
        <p:nvPicPr>
          <p:cNvPr id="7169" name="Picture 1" descr="C:\Documents and Settings\Administrator\바탕 화면\북한.jpg1.jpg"/>
          <p:cNvPicPr>
            <a:picLocks noChangeAspect="1" noChangeArrowheads="1"/>
          </p:cNvPicPr>
          <p:nvPr/>
        </p:nvPicPr>
        <p:blipFill>
          <a:blip r:embed="rId4"/>
          <a:srcRect/>
          <a:stretch>
            <a:fillRect/>
          </a:stretch>
        </p:blipFill>
        <p:spPr bwMode="auto">
          <a:xfrm>
            <a:off x="4572000" y="1214422"/>
            <a:ext cx="3857652" cy="2569790"/>
          </a:xfrm>
          <a:prstGeom prst="rect">
            <a:avLst/>
          </a:prstGeom>
          <a:ln>
            <a:noFill/>
          </a:ln>
          <a:effectLst>
            <a:softEdge rad="112500"/>
          </a:effectLst>
        </p:spPr>
      </p:pic>
      <p:pic>
        <p:nvPicPr>
          <p:cNvPr id="7171" name="Picture 3" descr="C:\Documents and Settings\Administrator\바탕 화면\북한.jpg"/>
          <p:cNvPicPr>
            <a:picLocks noChangeAspect="1" noChangeArrowheads="1"/>
          </p:cNvPicPr>
          <p:nvPr/>
        </p:nvPicPr>
        <p:blipFill>
          <a:blip r:embed="rId5"/>
          <a:srcRect/>
          <a:stretch>
            <a:fillRect/>
          </a:stretch>
        </p:blipFill>
        <p:spPr bwMode="auto">
          <a:xfrm>
            <a:off x="4714876" y="3929066"/>
            <a:ext cx="3643338" cy="2285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a:t>
            </a:r>
            <a:endParaRPr lang="ko-KR" altLang="en-US" sz="2400" dirty="0">
              <a:solidFill>
                <a:schemeClr val="tx2">
                  <a:lumMod val="75000"/>
                </a:schemeClr>
              </a:solidFill>
            </a:endParaRPr>
          </a:p>
        </p:txBody>
      </p:sp>
      <p:sp>
        <p:nvSpPr>
          <p:cNvPr id="7" name="Rectangle 1"/>
          <p:cNvSpPr>
            <a:spLocks noChangeArrowheads="1"/>
          </p:cNvSpPr>
          <p:nvPr/>
        </p:nvSpPr>
        <p:spPr bwMode="auto">
          <a:xfrm>
            <a:off x="107504" y="1163841"/>
            <a:ext cx="864096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ltLang="ko-KR" sz="1600" dirty="0" smtClean="0">
              <a:solidFill>
                <a:schemeClr val="tx2"/>
              </a:solidFill>
              <a:latin typeface="Arial" pitchFamily="34" charset="0"/>
              <a:cs typeface="Arial" pitchFamily="34" charset="0"/>
            </a:endParaRPr>
          </a:p>
          <a:p>
            <a:r>
              <a:rPr lang="en-US" altLang="ko-KR" sz="1600" dirty="0" err="1" smtClean="0">
                <a:solidFill>
                  <a:schemeClr val="tx2"/>
                </a:solidFill>
                <a:latin typeface="Arial" pitchFamily="34" charset="0"/>
                <a:cs typeface="Arial" pitchFamily="34" charset="0"/>
              </a:rPr>
              <a:t>Diakonia</a:t>
            </a:r>
            <a:r>
              <a:rPr lang="en-US" altLang="ko-KR" sz="1600" dirty="0" smtClean="0">
                <a:solidFill>
                  <a:schemeClr val="tx2"/>
                </a:solidFill>
                <a:latin typeface="Arial" pitchFamily="34" charset="0"/>
                <a:cs typeface="Arial" pitchFamily="34" charset="0"/>
              </a:rPr>
              <a:t> Expo looks at the reality of times of our </a:t>
            </a:r>
            <a:r>
              <a:rPr lang="en-US" sz="1600" dirty="0" smtClean="0">
                <a:solidFill>
                  <a:schemeClr val="tx2"/>
                </a:solidFill>
                <a:latin typeface="Arial" pitchFamily="34" charset="0"/>
                <a:cs typeface="Arial" pitchFamily="34" charset="0"/>
              </a:rPr>
              <a:t>isolated neighbors, and guides churches </a:t>
            </a:r>
          </a:p>
          <a:p>
            <a:r>
              <a:rPr lang="en-US" sz="1600" dirty="0" smtClean="0">
                <a:solidFill>
                  <a:schemeClr val="tx2"/>
                </a:solidFill>
                <a:latin typeface="Arial" pitchFamily="34" charset="0"/>
                <a:cs typeface="Arial" pitchFamily="34" charset="0"/>
              </a:rPr>
              <a:t>with </a:t>
            </a:r>
            <a:r>
              <a:rPr lang="en-US" altLang="ko-KR" sz="1600" dirty="0" smtClean="0">
                <a:solidFill>
                  <a:schemeClr val="tx2"/>
                </a:solidFill>
                <a:latin typeface="Arial" pitchFamily="34" charset="0"/>
                <a:cs typeface="Arial" pitchFamily="34" charset="0"/>
              </a:rPr>
              <a:t>enlightenment to accept a new mission as diaconal work. </a:t>
            </a:r>
          </a:p>
          <a:p>
            <a:pPr marL="342900" indent="-342900"/>
            <a:endParaRPr lang="en-US" altLang="ko-KR" sz="1600" dirty="0" smtClean="0">
              <a:solidFill>
                <a:schemeClr val="tx2"/>
              </a:solidFill>
              <a:latin typeface="Arial" pitchFamily="34" charset="0"/>
              <a:cs typeface="Arial" pitchFamily="34" charset="0"/>
            </a:endParaRPr>
          </a:p>
          <a:p>
            <a:pPr marL="342900" indent="-342900"/>
            <a:endParaRPr lang="en-US" altLang="ko-KR" sz="1600" dirty="0" smtClean="0">
              <a:solidFill>
                <a:schemeClr val="tx2"/>
              </a:solidFill>
              <a:latin typeface="Arial" pitchFamily="34" charset="0"/>
              <a:cs typeface="Arial" pitchFamily="34" charset="0"/>
            </a:endParaRPr>
          </a:p>
          <a:p>
            <a:pPr marL="342900" indent="-342900">
              <a:buFont typeface="Arial" charset="0"/>
              <a:buChar char="•"/>
            </a:pPr>
            <a:r>
              <a:rPr lang="en-US" altLang="ko-KR" sz="1600" dirty="0" smtClean="0">
                <a:solidFill>
                  <a:schemeClr val="tx2"/>
                </a:solidFill>
                <a:latin typeface="Arial" pitchFamily="34" charset="0"/>
                <a:cs typeface="Arial" pitchFamily="34" charset="0"/>
              </a:rPr>
              <a:t> </a:t>
            </a:r>
            <a:r>
              <a:rPr lang="en-US" altLang="ko-KR" sz="1600" b="1" dirty="0" smtClean="0">
                <a:solidFill>
                  <a:schemeClr val="tx2"/>
                </a:solidFill>
                <a:latin typeface="Arial" pitchFamily="34" charset="0"/>
                <a:cs typeface="Arial" pitchFamily="34" charset="0"/>
              </a:rPr>
              <a:t>Objectives of </a:t>
            </a:r>
            <a:r>
              <a:rPr lang="en-US" altLang="ko-KR" sz="1600" b="1" dirty="0" err="1" smtClean="0">
                <a:solidFill>
                  <a:schemeClr val="tx2"/>
                </a:solidFill>
                <a:latin typeface="Arial" pitchFamily="34" charset="0"/>
                <a:cs typeface="Arial" pitchFamily="34" charset="0"/>
              </a:rPr>
              <a:t>Diakonia</a:t>
            </a:r>
            <a:r>
              <a:rPr lang="en-US" altLang="ko-KR" sz="1600" b="1" dirty="0" smtClean="0">
                <a:solidFill>
                  <a:schemeClr val="tx2"/>
                </a:solidFill>
                <a:latin typeface="Arial" pitchFamily="34" charset="0"/>
                <a:cs typeface="Arial" pitchFamily="34" charset="0"/>
              </a:rPr>
              <a:t> Expo (DK)</a:t>
            </a:r>
          </a:p>
          <a:p>
            <a:pPr marL="342900" indent="-342900"/>
            <a:endParaRPr lang="en-US" altLang="ko-KR" sz="1600" dirty="0" smtClean="0">
              <a:solidFill>
                <a:schemeClr val="tx2"/>
              </a:solidFill>
              <a:latin typeface="Arial" pitchFamily="34" charset="0"/>
              <a:cs typeface="Arial" pitchFamily="34" charset="0"/>
            </a:endParaRPr>
          </a:p>
          <a:p>
            <a:r>
              <a:rPr lang="en-US" altLang="ko-KR" sz="1600" dirty="0" smtClean="0">
                <a:solidFill>
                  <a:schemeClr val="tx2"/>
                </a:solidFill>
                <a:latin typeface="Arial" pitchFamily="34" charset="0"/>
                <a:cs typeface="Arial" pitchFamily="34" charset="0"/>
              </a:rPr>
              <a:t>       </a:t>
            </a:r>
            <a:r>
              <a:rPr lang="en-US" altLang="ko-KR" sz="1600" b="1" dirty="0" smtClean="0">
                <a:solidFill>
                  <a:schemeClr val="tx2"/>
                </a:solidFill>
                <a:latin typeface="Arial" pitchFamily="34" charset="0"/>
                <a:cs typeface="Arial" pitchFamily="34" charset="0"/>
              </a:rPr>
              <a:t>Purpose for Human Beings </a:t>
            </a:r>
          </a:p>
          <a:p>
            <a:r>
              <a:rPr lang="en-US" altLang="ko-KR" sz="1600" dirty="0" smtClean="0">
                <a:solidFill>
                  <a:schemeClr val="tx2"/>
                </a:solidFill>
                <a:latin typeface="Arial" pitchFamily="34" charset="0"/>
                <a:cs typeface="Arial" pitchFamily="34" charset="0"/>
              </a:rPr>
              <a:t>       DK seeks the demand and the need of isolated neighbors to contribute </a:t>
            </a:r>
          </a:p>
          <a:p>
            <a:r>
              <a:rPr lang="en-US" altLang="ko-KR" sz="1600" dirty="0" smtClean="0">
                <a:solidFill>
                  <a:schemeClr val="tx2"/>
                </a:solidFill>
                <a:latin typeface="Arial" pitchFamily="34" charset="0"/>
                <a:cs typeface="Arial" pitchFamily="34" charset="0"/>
              </a:rPr>
              <a:t>       to welfare improvement and propose hope by love of Christ.</a:t>
            </a:r>
          </a:p>
          <a:p>
            <a:endParaRPr lang="en-US" altLang="ko-KR" sz="1600" dirty="0" smtClean="0">
              <a:solidFill>
                <a:schemeClr val="tx2"/>
              </a:solidFill>
              <a:latin typeface="Arial" pitchFamily="34" charset="0"/>
              <a:cs typeface="Arial" pitchFamily="34" charset="0"/>
            </a:endParaRPr>
          </a:p>
          <a:p>
            <a:r>
              <a:rPr lang="en-US" altLang="ko-KR" sz="1600" dirty="0" smtClean="0">
                <a:solidFill>
                  <a:schemeClr val="tx2"/>
                </a:solidFill>
                <a:latin typeface="Arial" pitchFamily="34" charset="0"/>
                <a:cs typeface="Arial" pitchFamily="34" charset="0"/>
              </a:rPr>
              <a:t>       </a:t>
            </a:r>
            <a:r>
              <a:rPr lang="en-US" altLang="ko-KR" sz="1600" b="1" dirty="0" smtClean="0">
                <a:solidFill>
                  <a:schemeClr val="tx2"/>
                </a:solidFill>
                <a:latin typeface="Arial" pitchFamily="34" charset="0"/>
                <a:cs typeface="Arial" pitchFamily="34" charset="0"/>
              </a:rPr>
              <a:t>Purpose for Churches</a:t>
            </a:r>
          </a:p>
          <a:p>
            <a:pPr marL="355600" indent="-355600"/>
            <a:r>
              <a:rPr lang="en-US" altLang="ko-KR" sz="1600" dirty="0" smtClean="0">
                <a:solidFill>
                  <a:schemeClr val="tx2"/>
                </a:solidFill>
                <a:latin typeface="Arial" pitchFamily="34" charset="0"/>
                <a:cs typeface="Arial" pitchFamily="34" charset="0"/>
              </a:rPr>
              <a:t>       DK confirms diaconal work as an </a:t>
            </a:r>
            <a:r>
              <a:rPr lang="en-US" sz="1600" dirty="0" smtClean="0">
                <a:solidFill>
                  <a:schemeClr val="tx2"/>
                </a:solidFill>
                <a:latin typeface="Arial" pitchFamily="34" charset="0"/>
                <a:cs typeface="Arial" pitchFamily="34" charset="0"/>
              </a:rPr>
              <a:t>essential mission of church by a detailed practice of the Christian spirit. </a:t>
            </a:r>
            <a:endParaRPr lang="en-US" altLang="ko-KR" sz="1600" dirty="0" smtClean="0">
              <a:solidFill>
                <a:schemeClr val="tx2"/>
              </a:solidFill>
              <a:latin typeface="Arial" pitchFamily="34" charset="0"/>
              <a:cs typeface="Arial" pitchFamily="34" charset="0"/>
            </a:endParaRPr>
          </a:p>
          <a:p>
            <a:endParaRPr lang="en-US" altLang="ko-KR" sz="1600" dirty="0" smtClean="0">
              <a:solidFill>
                <a:schemeClr val="tx2"/>
              </a:solidFill>
              <a:latin typeface="Arial" pitchFamily="34" charset="0"/>
              <a:cs typeface="Arial" pitchFamily="34" charset="0"/>
            </a:endParaRPr>
          </a:p>
          <a:p>
            <a:r>
              <a:rPr lang="en-US" altLang="ko-KR" sz="1600" dirty="0" smtClean="0">
                <a:solidFill>
                  <a:schemeClr val="tx2"/>
                </a:solidFill>
                <a:latin typeface="Arial" pitchFamily="34" charset="0"/>
                <a:cs typeface="Arial" pitchFamily="34" charset="0"/>
              </a:rPr>
              <a:t>       </a:t>
            </a:r>
            <a:r>
              <a:rPr lang="en-US" altLang="ko-KR" sz="1600" b="1" dirty="0" smtClean="0">
                <a:solidFill>
                  <a:schemeClr val="tx2"/>
                </a:solidFill>
                <a:latin typeface="Arial" pitchFamily="34" charset="0"/>
                <a:cs typeface="Arial" pitchFamily="34" charset="0"/>
              </a:rPr>
              <a:t>Purpose for Society</a:t>
            </a:r>
          </a:p>
          <a:p>
            <a:r>
              <a:rPr lang="en-US" altLang="ko-KR" sz="1600" dirty="0" smtClean="0">
                <a:solidFill>
                  <a:schemeClr val="tx2"/>
                </a:solidFill>
                <a:latin typeface="Arial" pitchFamily="34" charset="0"/>
                <a:cs typeface="Arial" pitchFamily="34" charset="0"/>
              </a:rPr>
              <a:t>      DK looks over the history of the diaconal work and concentrates on</a:t>
            </a:r>
            <a:r>
              <a:rPr lang="ko-KR" altLang="en-US" sz="1600" dirty="0" smtClean="0">
                <a:solidFill>
                  <a:schemeClr val="tx2"/>
                </a:solidFill>
                <a:latin typeface="Arial" pitchFamily="34" charset="0"/>
                <a:cs typeface="Arial" pitchFamily="34" charset="0"/>
              </a:rPr>
              <a:t> </a:t>
            </a:r>
            <a:r>
              <a:rPr lang="en-US" altLang="ko-KR" sz="1600" dirty="0" smtClean="0">
                <a:solidFill>
                  <a:schemeClr val="tx2"/>
                </a:solidFill>
                <a:latin typeface="Arial" pitchFamily="34" charset="0"/>
                <a:cs typeface="Arial" pitchFamily="34" charset="0"/>
              </a:rPr>
              <a:t>the capabilities</a:t>
            </a:r>
          </a:p>
          <a:p>
            <a:pPr marL="355600" indent="-355600"/>
            <a:r>
              <a:rPr lang="en-US" altLang="ko-KR" sz="1600" dirty="0" smtClean="0">
                <a:solidFill>
                  <a:schemeClr val="tx2"/>
                </a:solidFill>
                <a:latin typeface="Arial" pitchFamily="34" charset="0"/>
                <a:cs typeface="Arial" pitchFamily="34" charset="0"/>
              </a:rPr>
              <a:t>      as well as developing the sources and methods for the diaconal work in quality and      quantity.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The First </a:t>
            </a:r>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 in 2005</a:t>
            </a:r>
            <a:endParaRPr lang="ko-KR" altLang="en-US" sz="2400" dirty="0">
              <a:solidFill>
                <a:schemeClr val="tx2">
                  <a:lumMod val="75000"/>
                </a:schemeClr>
              </a:solidFill>
            </a:endParaRPr>
          </a:p>
        </p:txBody>
      </p:sp>
      <p:sp>
        <p:nvSpPr>
          <p:cNvPr id="7" name="Rectangle 1"/>
          <p:cNvSpPr>
            <a:spLocks noChangeArrowheads="1"/>
          </p:cNvSpPr>
          <p:nvPr/>
        </p:nvSpPr>
        <p:spPr bwMode="auto">
          <a:xfrm>
            <a:off x="785786" y="1714488"/>
            <a:ext cx="864399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ko-KR" dirty="0" smtClean="0">
                <a:solidFill>
                  <a:schemeClr val="tx2"/>
                </a:solidFill>
                <a:latin typeface="Arial" pitchFamily="34" charset="0"/>
                <a:cs typeface="Arial" pitchFamily="34" charset="0"/>
              </a:rPr>
              <a:t>Dates: August 24~28, 2005</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Places: Seoul Square, </a:t>
            </a:r>
            <a:r>
              <a:rPr lang="en-US" altLang="ko-KR" dirty="0" err="1" smtClean="0">
                <a:solidFill>
                  <a:schemeClr val="tx2"/>
                </a:solidFill>
                <a:latin typeface="Arial" pitchFamily="34" charset="0"/>
                <a:cs typeface="Arial" pitchFamily="34" charset="0"/>
              </a:rPr>
              <a:t>Youngnak</a:t>
            </a:r>
            <a:r>
              <a:rPr lang="en-US" altLang="ko-KR" dirty="0" smtClean="0">
                <a:solidFill>
                  <a:schemeClr val="tx2"/>
                </a:solidFill>
                <a:latin typeface="Arial" pitchFamily="34" charset="0"/>
                <a:cs typeface="Arial" pitchFamily="34" charset="0"/>
              </a:rPr>
              <a:t> Presbyterian Church</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Theme: The Korean Church Which Opens Hope With Our N</a:t>
            </a:r>
            <a:r>
              <a:rPr lang="en-US" dirty="0" smtClean="0">
                <a:solidFill>
                  <a:schemeClr val="tx2"/>
                </a:solidFill>
                <a:latin typeface="Arial" pitchFamily="34" charset="0"/>
                <a:cs typeface="Arial" pitchFamily="34" charset="0"/>
              </a:rPr>
              <a:t>eighbor</a:t>
            </a:r>
            <a:endParaRPr lang="en-US" altLang="ko-KR" dirty="0" smtClean="0">
              <a:solidFill>
                <a:schemeClr val="tx2"/>
              </a:solidFill>
              <a:latin typeface="Arial" pitchFamily="34" charset="0"/>
              <a:cs typeface="Arial" pitchFamily="34" charset="0"/>
            </a:endParaRPr>
          </a:p>
          <a:p>
            <a:endParaRPr lang="en-US" altLang="ko-KR" dirty="0" smtClean="0">
              <a:solidFill>
                <a:schemeClr val="tx2"/>
              </a:solidFill>
              <a:latin typeface="Arial" pitchFamily="34" charset="0"/>
              <a:cs typeface="Arial" pitchFamily="34" charset="0"/>
            </a:endParaRPr>
          </a:p>
        </p:txBody>
      </p:sp>
      <p:pic>
        <p:nvPicPr>
          <p:cNvPr id="8" name="Picture 2" descr="C:\Documents and Settings\Administrator\바탕 화면\EXPO 사진\엑스포 보관사진\IMG_3231.JPG"/>
          <p:cNvPicPr>
            <a:picLocks noChangeAspect="1" noChangeArrowheads="1"/>
          </p:cNvPicPr>
          <p:nvPr/>
        </p:nvPicPr>
        <p:blipFill>
          <a:blip r:embed="rId3" cstate="print"/>
          <a:srcRect/>
          <a:stretch>
            <a:fillRect/>
          </a:stretch>
        </p:blipFill>
        <p:spPr bwMode="auto">
          <a:xfrm>
            <a:off x="467544" y="4088747"/>
            <a:ext cx="2610339" cy="1733322"/>
          </a:xfrm>
          <a:prstGeom prst="rect">
            <a:avLst/>
          </a:prstGeom>
          <a:ln>
            <a:noFill/>
          </a:ln>
          <a:effectLst>
            <a:softEdge rad="112500"/>
          </a:effectLst>
        </p:spPr>
      </p:pic>
      <p:pic>
        <p:nvPicPr>
          <p:cNvPr id="9" name="Picture 6" descr="C:\Documents and Settings\Administrator\바탕 화면\EXPO1\EXPO사진\3.EXPO해피데이 사진\EXPO해피데이 행사 030.jpg"/>
          <p:cNvPicPr>
            <a:picLocks noChangeAspect="1" noChangeArrowheads="1"/>
          </p:cNvPicPr>
          <p:nvPr/>
        </p:nvPicPr>
        <p:blipFill>
          <a:blip r:embed="rId4" cstate="print"/>
          <a:srcRect/>
          <a:stretch>
            <a:fillRect/>
          </a:stretch>
        </p:blipFill>
        <p:spPr bwMode="auto">
          <a:xfrm>
            <a:off x="3298037" y="4088747"/>
            <a:ext cx="2599983" cy="1733322"/>
          </a:xfrm>
          <a:prstGeom prst="rect">
            <a:avLst/>
          </a:prstGeom>
          <a:ln>
            <a:noFill/>
          </a:ln>
          <a:effectLst>
            <a:softEdge rad="112500"/>
          </a:effectLst>
        </p:spPr>
      </p:pic>
      <p:pic>
        <p:nvPicPr>
          <p:cNvPr id="2" name="그림 1"/>
          <p:cNvPicPr>
            <a:picLocks noChangeAspect="1"/>
          </p:cNvPicPr>
          <p:nvPr/>
        </p:nvPicPr>
        <p:blipFill>
          <a:blip r:embed="rId5"/>
          <a:stretch>
            <a:fillRect/>
          </a:stretch>
        </p:blipFill>
        <p:spPr>
          <a:xfrm>
            <a:off x="5994147" y="4088747"/>
            <a:ext cx="2940309" cy="19584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285720" y="428604"/>
            <a:ext cx="750099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smtClean="0">
                <a:solidFill>
                  <a:schemeClr val="tx2"/>
                </a:solidFill>
              </a:rPr>
              <a:t>Who we are: About Korean </a:t>
            </a:r>
            <a:r>
              <a:rPr lang="en-US" altLang="ko-KR" sz="2800" b="1" dirty="0" err="1" smtClean="0">
                <a:solidFill>
                  <a:schemeClr val="tx2"/>
                </a:solidFill>
              </a:rPr>
              <a:t>Diakonia</a:t>
            </a:r>
            <a:r>
              <a:rPr lang="en-US" altLang="ko-KR" sz="2800" b="1" dirty="0" smtClean="0">
                <a:solidFill>
                  <a:schemeClr val="tx2"/>
                </a:solidFill>
              </a:rPr>
              <a:t>(KD)</a:t>
            </a:r>
            <a:endParaRPr lang="ko-KR" altLang="en-US" sz="2800" b="1" dirty="0">
              <a:solidFill>
                <a:schemeClr val="tx2"/>
              </a:solidFill>
            </a:endParaRPr>
          </a:p>
        </p:txBody>
      </p:sp>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909901"/>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21505" name="Rectangle 1"/>
          <p:cNvSpPr>
            <a:spLocks noChangeArrowheads="1"/>
          </p:cNvSpPr>
          <p:nvPr/>
        </p:nvSpPr>
        <p:spPr bwMode="auto">
          <a:xfrm>
            <a:off x="104772" y="957750"/>
            <a:ext cx="8934456"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Char char="•"/>
              <a:tabLst/>
            </a:pPr>
            <a:r>
              <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 KD is an ecumenical organization, comprising of 15 denominations in Korea with a focus </a:t>
            </a:r>
          </a:p>
          <a:p>
            <a:pPr marL="0" marR="0" lvl="0" indent="0" algn="l" defTabSz="914400" rtl="0" eaLnBrk="1" fontAlgn="base" latinLnBrk="1" hangingPunct="1">
              <a:lnSpc>
                <a:spcPct val="100000"/>
              </a:lnSpc>
              <a:spcBef>
                <a:spcPct val="0"/>
              </a:spcBef>
              <a:spcAft>
                <a:spcPct val="0"/>
              </a:spcAft>
              <a:buClrTx/>
              <a:buSzTx/>
              <a:tabLst/>
            </a:pPr>
            <a:r>
              <a:rPr kumimoji="1" lang="en-US" altLang="ko-KR" sz="1700" dirty="0" smtClean="0">
                <a:solidFill>
                  <a:schemeClr val="tx2"/>
                </a:solidFill>
                <a:latin typeface="Arial" pitchFamily="34" charset="0"/>
                <a:ea typeface="맑은 고딕" pitchFamily="50" charset="-127"/>
                <a:cs typeface="Arial" pitchFamily="34" charset="0"/>
              </a:rPr>
              <a:t>  </a:t>
            </a:r>
            <a:r>
              <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on diaconal work. </a:t>
            </a:r>
          </a:p>
          <a:p>
            <a:pPr marL="0" marR="0" lvl="0" indent="0" algn="l" defTabSz="914400" rtl="0" eaLnBrk="1" fontAlgn="base" latinLnBrk="1" hangingPunct="1">
              <a:lnSpc>
                <a:spcPct val="100000"/>
              </a:lnSpc>
              <a:spcBef>
                <a:spcPct val="0"/>
              </a:spcBef>
              <a:spcAft>
                <a:spcPct val="0"/>
              </a:spcAft>
              <a:buClrTx/>
              <a:buSzTx/>
              <a:tabLst/>
            </a:pPr>
            <a:endParaRPr kumimoji="1" lang="en-US" altLang="ko-KR" sz="1700"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lvl="0" eaLnBrk="0" fontAlgn="base" latinLnBrk="0" hangingPunct="0">
              <a:spcBef>
                <a:spcPct val="0"/>
              </a:spcBef>
              <a:spcAft>
                <a:spcPct val="0"/>
              </a:spcAft>
              <a:buFontTx/>
              <a:buChar char="•"/>
            </a:pPr>
            <a:r>
              <a:rPr kumimoji="1" lang="en-US" altLang="ko-KR" sz="1700" dirty="0" smtClean="0">
                <a:solidFill>
                  <a:schemeClr val="tx2"/>
                </a:solidFill>
                <a:latin typeface="Arial" pitchFamily="34" charset="0"/>
                <a:ea typeface="맑은 고딕" pitchFamily="50" charset="-127"/>
                <a:cs typeface="Arial" pitchFamily="34" charset="0"/>
              </a:rPr>
              <a:t> </a:t>
            </a:r>
            <a:r>
              <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KD was based on </a:t>
            </a:r>
            <a:r>
              <a:rPr kumimoji="1" lang="en-US" altLang="ko-KR" sz="1700" dirty="0" smtClean="0">
                <a:solidFill>
                  <a:schemeClr val="tx2"/>
                </a:solidFill>
                <a:latin typeface="Arial" pitchFamily="34" charset="0"/>
                <a:ea typeface="맑은 고딕" pitchFamily="50" charset="-127"/>
                <a:cs typeface="Arial" pitchFamily="34" charset="0"/>
              </a:rPr>
              <a:t>the Korean Council of Christian Social Welfare that was founded in 2002. </a:t>
            </a:r>
          </a:p>
          <a:p>
            <a:pPr lvl="0" eaLnBrk="0" fontAlgn="base" latinLnBrk="0" hangingPunct="0">
              <a:spcBef>
                <a:spcPct val="0"/>
              </a:spcBef>
              <a:spcAft>
                <a:spcPct val="0"/>
              </a:spcAft>
            </a:pPr>
            <a:endParaRPr kumimoji="1" lang="en-US" altLang="ko-KR" sz="1700"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lvl="0" eaLnBrk="0" fontAlgn="base" latinLnBrk="0" hangingPunct="0">
              <a:spcBef>
                <a:spcPct val="0"/>
              </a:spcBef>
              <a:spcAft>
                <a:spcPct val="0"/>
              </a:spcAft>
              <a:buFontTx/>
              <a:buChar char="•"/>
            </a:pPr>
            <a:r>
              <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 KD</a:t>
            </a:r>
            <a:r>
              <a:rPr kumimoji="1" lang="en-US" altLang="ko-KR" sz="1700" b="0" i="0" u="none" strike="noStrike" cap="none" normalizeH="0" dirty="0" smtClean="0">
                <a:ln>
                  <a:noFill/>
                </a:ln>
                <a:solidFill>
                  <a:schemeClr val="tx2"/>
                </a:solidFill>
                <a:effectLst/>
                <a:latin typeface="Arial" pitchFamily="34" charset="0"/>
                <a:ea typeface="맑은 고딕" pitchFamily="50" charset="-127"/>
                <a:cs typeface="Arial" pitchFamily="34" charset="0"/>
              </a:rPr>
              <a:t> was established in 2008 to make diaconal tasks of Korean churches which local churches or </a:t>
            </a:r>
            <a:r>
              <a:rPr kumimoji="1" lang="en-US" altLang="ko-KR" sz="1700" dirty="0" smtClean="0">
                <a:solidFill>
                  <a:schemeClr val="tx2"/>
                </a:solidFill>
                <a:latin typeface="Arial" pitchFamily="34" charset="0"/>
                <a:ea typeface="맑은 고딕" pitchFamily="50" charset="-127"/>
                <a:cs typeface="Arial" pitchFamily="34" charset="0"/>
              </a:rPr>
              <a:t>denominations</a:t>
            </a:r>
            <a:r>
              <a:rPr kumimoji="1" lang="en-US" altLang="ko-KR" sz="1700" b="0" i="0" u="none" strike="noStrike" cap="none" normalizeH="0" dirty="0" smtClean="0">
                <a:ln>
                  <a:noFill/>
                </a:ln>
                <a:solidFill>
                  <a:schemeClr val="tx2"/>
                </a:solidFill>
                <a:effectLst/>
                <a:latin typeface="Arial" pitchFamily="34" charset="0"/>
                <a:ea typeface="맑은 고딕" pitchFamily="50" charset="-127"/>
                <a:cs typeface="Arial" pitchFamily="34" charset="0"/>
              </a:rPr>
              <a:t> have done </a:t>
            </a:r>
            <a:r>
              <a:rPr lang="en-US" sz="1700" dirty="0" smtClean="0">
                <a:solidFill>
                  <a:schemeClr val="tx2"/>
                </a:solidFill>
                <a:latin typeface="Arial" pitchFamily="34" charset="0"/>
                <a:cs typeface="Arial" pitchFamily="34" charset="0"/>
              </a:rPr>
              <a:t>individually</a:t>
            </a:r>
            <a:r>
              <a:rPr kumimoji="1" lang="en-US" sz="1700" dirty="0" smtClean="0">
                <a:solidFill>
                  <a:schemeClr val="tx2"/>
                </a:solidFill>
                <a:latin typeface="Arial" pitchFamily="34" charset="0"/>
                <a:ea typeface="맑은 고딕" pitchFamily="50" charset="-127"/>
                <a:cs typeface="Arial" pitchFamily="34" charset="0"/>
              </a:rPr>
              <a:t> </a:t>
            </a:r>
            <a:r>
              <a:rPr kumimoji="1" lang="en-US" altLang="ko-KR" sz="1700" b="0" i="0" u="none" strike="noStrike" cap="none" normalizeH="0" dirty="0" smtClean="0">
                <a:ln>
                  <a:noFill/>
                </a:ln>
                <a:solidFill>
                  <a:schemeClr val="tx2"/>
                </a:solidFill>
                <a:effectLst/>
                <a:latin typeface="Arial" pitchFamily="34" charset="0"/>
                <a:ea typeface="맑은 고딕" pitchFamily="50" charset="-127"/>
                <a:cs typeface="Arial" pitchFamily="34" charset="0"/>
              </a:rPr>
              <a:t>under the umbrella term of Korean churches.</a:t>
            </a:r>
            <a:endPar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1" lang="en-US" altLang="ko-KR" sz="1700"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 The motto of KD is </a:t>
            </a:r>
            <a:r>
              <a:rPr kumimoji="1" lang="en-US" altLang="ko-KR" sz="1700" b="0" i="0" u="none" strike="noStrike" cap="none" normalizeH="0" dirty="0" smtClean="0">
                <a:ln>
                  <a:noFill/>
                </a:ln>
                <a:solidFill>
                  <a:schemeClr val="tx2"/>
                </a:solidFill>
                <a:effectLst/>
                <a:latin typeface="Arial" pitchFamily="34" charset="0"/>
                <a:ea typeface="맑은 고딕" pitchFamily="50" charset="-127"/>
                <a:cs typeface="Arial" pitchFamily="34" charset="0"/>
              </a:rPr>
              <a:t>“To be one by serving and to serve by being one.”</a:t>
            </a:r>
            <a:endParaRPr kumimoji="1" lang="en-US" altLang="ko-KR"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1" lang="ko-KR" altLang="en-US" sz="17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 </a:t>
            </a:r>
            <a:endParaRPr kumimoji="1" lang="en-US" altLang="ko-KR" sz="1700"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p:txBody>
      </p:sp>
      <p:pic>
        <p:nvPicPr>
          <p:cNvPr id="9" name="그림 8" descr="창립사진.jpg"/>
          <p:cNvPicPr>
            <a:picLocks noChangeAspect="1"/>
          </p:cNvPicPr>
          <p:nvPr/>
        </p:nvPicPr>
        <p:blipFill>
          <a:blip r:embed="rId3"/>
          <a:stretch>
            <a:fillRect/>
          </a:stretch>
        </p:blipFill>
        <p:spPr>
          <a:xfrm>
            <a:off x="1071538" y="4000505"/>
            <a:ext cx="3500462" cy="2214578"/>
          </a:xfrm>
          <a:prstGeom prst="rect">
            <a:avLst/>
          </a:prstGeom>
        </p:spPr>
      </p:pic>
      <p:pic>
        <p:nvPicPr>
          <p:cNvPr id="10" name="그림 9" descr="창립사진.jpg1.jpg"/>
          <p:cNvPicPr>
            <a:picLocks noChangeAspect="1"/>
          </p:cNvPicPr>
          <p:nvPr/>
        </p:nvPicPr>
        <p:blipFill>
          <a:blip r:embed="rId4" cstate="print"/>
          <a:stretch>
            <a:fillRect/>
          </a:stretch>
        </p:blipFill>
        <p:spPr>
          <a:xfrm>
            <a:off x="4572000" y="4000504"/>
            <a:ext cx="3429024" cy="22145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969740"/>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 in 2005</a:t>
            </a:r>
            <a:endParaRPr lang="ko-KR" altLang="en-US" sz="2400" dirty="0">
              <a:solidFill>
                <a:schemeClr val="tx2">
                  <a:lumMod val="75000"/>
                </a:schemeClr>
              </a:solidFill>
            </a:endParaRPr>
          </a:p>
        </p:txBody>
      </p:sp>
      <p:sp>
        <p:nvSpPr>
          <p:cNvPr id="7" name="Rectangle 1"/>
          <p:cNvSpPr>
            <a:spLocks noChangeArrowheads="1"/>
          </p:cNvSpPr>
          <p:nvPr/>
        </p:nvSpPr>
        <p:spPr bwMode="auto">
          <a:xfrm>
            <a:off x="107504" y="969740"/>
            <a:ext cx="8643998"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ko-KR" dirty="0">
                <a:solidFill>
                  <a:schemeClr val="tx2"/>
                </a:solidFill>
                <a:latin typeface="Arial" pitchFamily="34" charset="0"/>
                <a:cs typeface="Arial" pitchFamily="34" charset="0"/>
              </a:rPr>
              <a:t>Main Events:</a:t>
            </a:r>
          </a:p>
          <a:p>
            <a:endParaRPr lang="en-US" altLang="ko-KR" dirty="0" smtClean="0">
              <a:solidFill>
                <a:schemeClr val="tx2"/>
              </a:solidFill>
              <a:latin typeface="Arial" pitchFamily="34" charset="0"/>
              <a:cs typeface="Arial" pitchFamily="34" charset="0"/>
            </a:endParaRPr>
          </a:p>
          <a:p>
            <a:pPr latinLnBrk="0"/>
            <a:r>
              <a:rPr lang="en-US" sz="1500" b="1" dirty="0" smtClean="0">
                <a:solidFill>
                  <a:schemeClr val="tx2"/>
                </a:solidFill>
                <a:latin typeface="Arial" panose="020B0604020202020204" pitchFamily="34" charset="0"/>
                <a:cs typeface="Arial" panose="020B0604020202020204" pitchFamily="34" charset="0"/>
              </a:rPr>
              <a:t>International symposiums</a:t>
            </a:r>
            <a:r>
              <a:rPr lang="en-US" sz="1500" dirty="0" smtClean="0">
                <a:solidFill>
                  <a:schemeClr val="tx2"/>
                </a:solidFill>
                <a:latin typeface="Arial" panose="020B0604020202020204" pitchFamily="34" charset="0"/>
                <a:cs typeface="Arial" panose="020B0604020202020204" pitchFamily="34" charset="0"/>
              </a:rPr>
              <a:t>: Along with Christian academics from the United States, Japan and Korea, Christian views on social welfare were examined. In order for the Korean Church to systematically and expertly work in social welfare, the experiences and guidelines of social welfare work within the local church was presented. In order for the Korean church to be able to support the safety-nets of society, the areas of where actions are taken and other roles of the church were examined as well. </a:t>
            </a:r>
          </a:p>
          <a:p>
            <a:pPr latinLnBrk="0"/>
            <a:endParaRPr lang="en-US" sz="1500" dirty="0" smtClean="0">
              <a:solidFill>
                <a:schemeClr val="tx2"/>
              </a:solidFill>
              <a:latin typeface="Arial" panose="020B0604020202020204" pitchFamily="34" charset="0"/>
              <a:cs typeface="Arial" panose="020B0604020202020204" pitchFamily="34" charset="0"/>
            </a:endParaRPr>
          </a:p>
          <a:p>
            <a:pPr latinLnBrk="0">
              <a:defRPr/>
            </a:pPr>
            <a:r>
              <a:rPr lang="en-US" sz="1500" b="1" dirty="0" smtClean="0">
                <a:solidFill>
                  <a:schemeClr val="tx2"/>
                </a:solidFill>
                <a:latin typeface="Arial" panose="020B0604020202020204" pitchFamily="34" charset="0"/>
                <a:cs typeface="Arial" panose="020B0604020202020204" pitchFamily="34" charset="0"/>
              </a:rPr>
              <a:t>Church Leaders Meeting</a:t>
            </a:r>
            <a:r>
              <a:rPr lang="en-US" sz="1500" dirty="0" smtClean="0">
                <a:solidFill>
                  <a:schemeClr val="tx2"/>
                </a:solidFill>
                <a:latin typeface="Arial" panose="020B0604020202020204" pitchFamily="34" charset="0"/>
                <a:cs typeface="Arial" panose="020B0604020202020204" pitchFamily="34" charset="0"/>
              </a:rPr>
              <a:t>: This meeting looked at the crisis that the Korean Church was facing. It </a:t>
            </a:r>
          </a:p>
          <a:p>
            <a:pPr latinLnBrk="0">
              <a:defRPr/>
            </a:pPr>
            <a:r>
              <a:rPr lang="en-US" sz="1500" dirty="0" smtClean="0">
                <a:solidFill>
                  <a:schemeClr val="tx2"/>
                </a:solidFill>
                <a:latin typeface="Arial" panose="020B0604020202020204" pitchFamily="34" charset="0"/>
                <a:cs typeface="Arial" panose="020B0604020202020204" pitchFamily="34" charset="0"/>
              </a:rPr>
              <a:t>suggested how there can be overcome and revival through </a:t>
            </a:r>
            <a:r>
              <a:rPr lang="en-US" altLang="ko-KR" sz="1500" dirty="0" smtClean="0">
                <a:solidFill>
                  <a:schemeClr val="tx2"/>
                </a:solidFill>
                <a:latin typeface="Arial" panose="020B0604020202020204" pitchFamily="34" charset="0"/>
                <a:cs typeface="Arial" panose="020B0604020202020204" pitchFamily="34" charset="0"/>
              </a:rPr>
              <a:t>diaconal</a:t>
            </a:r>
            <a:r>
              <a:rPr lang="ko-KR" altLang="en-US" sz="1500" dirty="0" smtClean="0">
                <a:solidFill>
                  <a:schemeClr val="tx2"/>
                </a:solidFill>
                <a:latin typeface="Arial" panose="020B0604020202020204" pitchFamily="34" charset="0"/>
                <a:cs typeface="Arial" panose="020B0604020202020204" pitchFamily="34" charset="0"/>
              </a:rPr>
              <a:t> </a:t>
            </a:r>
            <a:r>
              <a:rPr lang="en-US" altLang="ko-KR" sz="1500" dirty="0" smtClean="0">
                <a:solidFill>
                  <a:schemeClr val="tx2"/>
                </a:solidFill>
                <a:latin typeface="Arial" panose="020B0604020202020204" pitchFamily="34" charset="0"/>
                <a:cs typeface="Arial" panose="020B0604020202020204" pitchFamily="34" charset="0"/>
              </a:rPr>
              <a:t>work</a:t>
            </a:r>
            <a:r>
              <a:rPr lang="en-US" sz="1500" dirty="0" smtClean="0">
                <a:solidFill>
                  <a:schemeClr val="tx2"/>
                </a:solidFill>
                <a:latin typeface="Arial" panose="020B0604020202020204" pitchFamily="34" charset="0"/>
                <a:cs typeface="Arial" panose="020B0604020202020204" pitchFamily="34" charset="0"/>
              </a:rPr>
              <a:t>. There was also a time for </a:t>
            </a:r>
          </a:p>
          <a:p>
            <a:pPr latinLnBrk="0">
              <a:defRPr/>
            </a:pPr>
            <a:r>
              <a:rPr lang="en-US" sz="1500" dirty="0" smtClean="0">
                <a:solidFill>
                  <a:schemeClr val="tx2"/>
                </a:solidFill>
                <a:latin typeface="Arial" panose="020B0604020202020204" pitchFamily="34" charset="0"/>
                <a:cs typeface="Arial" panose="020B0604020202020204" pitchFamily="34" charset="0"/>
              </a:rPr>
              <a:t>networking and sharing of information among the diaconal workers of the Korean church for program development and action. </a:t>
            </a:r>
          </a:p>
          <a:p>
            <a:pPr latinLnBrk="0"/>
            <a:endParaRPr lang="en-US" sz="1500" dirty="0" smtClean="0">
              <a:solidFill>
                <a:schemeClr val="tx2"/>
              </a:solidFill>
              <a:latin typeface="Arial" panose="020B0604020202020204" pitchFamily="34" charset="0"/>
              <a:cs typeface="Arial" panose="020B0604020202020204" pitchFamily="34" charset="0"/>
            </a:endParaRPr>
          </a:p>
          <a:p>
            <a:pPr latinLnBrk="0">
              <a:defRPr/>
            </a:pPr>
            <a:r>
              <a:rPr lang="en-US" sz="1500" dirty="0" smtClean="0">
                <a:solidFill>
                  <a:schemeClr val="tx2"/>
                </a:solidFill>
                <a:latin typeface="Arial" panose="020B0604020202020204" pitchFamily="34" charset="0"/>
                <a:cs typeface="Arial" panose="020B0604020202020204" pitchFamily="34" charset="0"/>
              </a:rPr>
              <a:t>An exhibition was presented that looked at missionary work in Korea from the beginning. It focused on social welfare in Korea among the isolated classes and working fully within the disadvantaged classes. It gave an historical background those that shared in love the Christian gospel and examples of these actions. Through networking and sharing there was time to evaluate the calling and vision of social welfare in the church. </a:t>
            </a:r>
          </a:p>
          <a:p>
            <a:pPr latinLnBrk="0"/>
            <a:endParaRPr lang="en-US" sz="1500" dirty="0" smtClean="0">
              <a:solidFill>
                <a:schemeClr val="tx2"/>
              </a:solidFill>
              <a:latin typeface="Arial" panose="020B0604020202020204" pitchFamily="34" charset="0"/>
              <a:cs typeface="Arial" panose="020B0604020202020204" pitchFamily="34" charset="0"/>
            </a:endParaRPr>
          </a:p>
          <a:p>
            <a:pPr latinLnBrk="0">
              <a:defRPr/>
            </a:pPr>
            <a:r>
              <a:rPr lang="en-US" sz="1500" b="1" dirty="0" smtClean="0">
                <a:solidFill>
                  <a:schemeClr val="tx2"/>
                </a:solidFill>
                <a:latin typeface="Arial" panose="020B0604020202020204" pitchFamily="34" charset="0"/>
                <a:cs typeface="Arial" panose="020B0604020202020204" pitchFamily="34" charset="0"/>
              </a:rPr>
              <a:t>Women's Meeting</a:t>
            </a:r>
            <a:r>
              <a:rPr lang="en-US" sz="1500" dirty="0" smtClean="0">
                <a:solidFill>
                  <a:schemeClr val="tx2"/>
                </a:solidFill>
                <a:latin typeface="Arial" panose="020B0604020202020204" pitchFamily="34" charset="0"/>
                <a:cs typeface="Arial" panose="020B0604020202020204" pitchFamily="34" charset="0"/>
              </a:rPr>
              <a:t>: 150 denominations were represented with the focus being on the Women's </a:t>
            </a:r>
          </a:p>
          <a:p>
            <a:pPr latinLnBrk="0">
              <a:defRPr/>
            </a:pPr>
            <a:r>
              <a:rPr lang="en-US" sz="1500" dirty="0" smtClean="0">
                <a:solidFill>
                  <a:schemeClr val="tx2"/>
                </a:solidFill>
                <a:latin typeface="Arial" panose="020B0604020202020204" pitchFamily="34" charset="0"/>
                <a:cs typeface="Arial" panose="020B0604020202020204" pitchFamily="34" charset="0"/>
              </a:rPr>
              <a:t>Evangelization Organization and The Christian Council of Korea's Gender Equality Committee and </a:t>
            </a:r>
          </a:p>
          <a:p>
            <a:pPr latinLnBrk="0">
              <a:defRPr/>
            </a:pPr>
            <a:r>
              <a:rPr lang="en-US" sz="1500" dirty="0" smtClean="0">
                <a:solidFill>
                  <a:schemeClr val="tx2"/>
                </a:solidFill>
                <a:latin typeface="Arial" panose="020B0604020202020204" pitchFamily="34" charset="0"/>
                <a:cs typeface="Arial" panose="020B0604020202020204" pitchFamily="34" charset="0"/>
              </a:rPr>
              <a:t>the Christian Resources of Community Welfare. </a:t>
            </a:r>
            <a:endParaRPr lang="ko-KR" altLang="en-US" sz="1500" dirty="0" smtClean="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The Second </a:t>
            </a:r>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 in 2010</a:t>
            </a:r>
            <a:endParaRPr lang="ko-KR" altLang="en-US" sz="2400" dirty="0">
              <a:solidFill>
                <a:schemeClr val="tx2">
                  <a:lumMod val="75000"/>
                </a:schemeClr>
              </a:solidFill>
            </a:endParaRPr>
          </a:p>
        </p:txBody>
      </p:sp>
      <p:sp>
        <p:nvSpPr>
          <p:cNvPr id="7" name="Rectangle 1"/>
          <p:cNvSpPr>
            <a:spLocks noChangeArrowheads="1"/>
          </p:cNvSpPr>
          <p:nvPr/>
        </p:nvSpPr>
        <p:spPr bwMode="auto">
          <a:xfrm>
            <a:off x="928662" y="1643050"/>
            <a:ext cx="903484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ko-KR" dirty="0" smtClean="0">
                <a:solidFill>
                  <a:schemeClr val="tx2"/>
                </a:solidFill>
                <a:latin typeface="Arial" pitchFamily="34" charset="0"/>
                <a:cs typeface="Arial" pitchFamily="34" charset="0"/>
              </a:rPr>
              <a:t>Dates: October 13~16, 2010</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Places: </a:t>
            </a:r>
            <a:r>
              <a:rPr lang="en-US" altLang="ko-KR" dirty="0" err="1" smtClean="0">
                <a:solidFill>
                  <a:schemeClr val="tx2"/>
                </a:solidFill>
                <a:latin typeface="Arial" pitchFamily="34" charset="0"/>
                <a:cs typeface="Arial" pitchFamily="34" charset="0"/>
              </a:rPr>
              <a:t>Youido</a:t>
            </a:r>
            <a:r>
              <a:rPr lang="en-US" altLang="ko-KR" dirty="0" smtClean="0">
                <a:solidFill>
                  <a:schemeClr val="tx2"/>
                </a:solidFill>
                <a:latin typeface="Arial" pitchFamily="34" charset="0"/>
                <a:cs typeface="Arial" pitchFamily="34" charset="0"/>
              </a:rPr>
              <a:t> Full Gospel Church, </a:t>
            </a:r>
            <a:r>
              <a:rPr lang="en-US" altLang="ko-KR" dirty="0" err="1" smtClean="0">
                <a:solidFill>
                  <a:schemeClr val="tx2"/>
                </a:solidFill>
                <a:latin typeface="Arial" pitchFamily="34" charset="0"/>
                <a:cs typeface="Arial" pitchFamily="34" charset="0"/>
              </a:rPr>
              <a:t>Yeouido</a:t>
            </a:r>
            <a:r>
              <a:rPr lang="en-US" altLang="ko-KR" dirty="0" smtClean="0">
                <a:solidFill>
                  <a:schemeClr val="tx2"/>
                </a:solidFill>
                <a:latin typeface="Arial" pitchFamily="34" charset="0"/>
                <a:cs typeface="Arial" pitchFamily="34" charset="0"/>
              </a:rPr>
              <a:t> Han-River Park</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Theme: Serving Joy, Sharing Happiness</a:t>
            </a:r>
          </a:p>
          <a:p>
            <a:endParaRPr lang="en-US" altLang="ko-KR" dirty="0" smtClean="0">
              <a:solidFill>
                <a:schemeClr val="tx2"/>
              </a:solidFill>
              <a:latin typeface="Arial" pitchFamily="34" charset="0"/>
              <a:cs typeface="Arial" pitchFamily="34" charset="0"/>
            </a:endParaRPr>
          </a:p>
          <a:p>
            <a:endParaRPr lang="en-US" altLang="ko-KR" dirty="0" smtClean="0">
              <a:solidFill>
                <a:schemeClr val="tx2"/>
              </a:solidFill>
              <a:latin typeface="Arial" pitchFamily="34" charset="0"/>
              <a:cs typeface="Arial" pitchFamily="34" charset="0"/>
            </a:endParaRPr>
          </a:p>
        </p:txBody>
      </p:sp>
      <p:pic>
        <p:nvPicPr>
          <p:cNvPr id="8" name="그림 7" descr="_DSC0073.JPG"/>
          <p:cNvPicPr>
            <a:picLocks noChangeAspect="1"/>
          </p:cNvPicPr>
          <p:nvPr/>
        </p:nvPicPr>
        <p:blipFill>
          <a:blip r:embed="rId3" cstate="print"/>
          <a:srcRect t="22848"/>
          <a:stretch>
            <a:fillRect/>
          </a:stretch>
        </p:blipFill>
        <p:spPr>
          <a:xfrm>
            <a:off x="357158" y="4143380"/>
            <a:ext cx="2702015" cy="2000264"/>
          </a:xfrm>
          <a:prstGeom prst="rect">
            <a:avLst/>
          </a:prstGeom>
          <a:ln>
            <a:noFill/>
          </a:ln>
          <a:effectLst>
            <a:outerShdw blurRad="190500" algn="tl" rotWithShape="0">
              <a:srgbClr val="000000">
                <a:alpha val="70000"/>
              </a:srgbClr>
            </a:outerShdw>
          </a:effectLst>
        </p:spPr>
      </p:pic>
      <p:pic>
        <p:nvPicPr>
          <p:cNvPr id="11" name="Picture 2" descr="X:\기독교사회복지엑스포2010최종자료\사진\기획전시관사진자료\_DSC0020.JPG"/>
          <p:cNvPicPr>
            <a:picLocks noChangeAspect="1" noChangeArrowheads="1"/>
          </p:cNvPicPr>
          <p:nvPr/>
        </p:nvPicPr>
        <p:blipFill>
          <a:blip r:embed="rId4" cstate="print"/>
          <a:srcRect/>
          <a:stretch>
            <a:fillRect/>
          </a:stretch>
        </p:blipFill>
        <p:spPr bwMode="auto">
          <a:xfrm>
            <a:off x="3286116" y="4179099"/>
            <a:ext cx="2904292" cy="1928826"/>
          </a:xfrm>
          <a:prstGeom prst="rect">
            <a:avLst/>
          </a:prstGeom>
          <a:ln>
            <a:noFill/>
          </a:ln>
          <a:effectLst>
            <a:outerShdw blurRad="292100" dist="139700" dir="2700000" algn="tl" rotWithShape="0">
              <a:srgbClr val="333333">
                <a:alpha val="65000"/>
              </a:srgbClr>
            </a:outerShdw>
          </a:effectLst>
        </p:spPr>
      </p:pic>
      <p:pic>
        <p:nvPicPr>
          <p:cNvPr id="2" name="그림 1"/>
          <p:cNvPicPr>
            <a:picLocks noChangeAspect="1"/>
          </p:cNvPicPr>
          <p:nvPr/>
        </p:nvPicPr>
        <p:blipFill>
          <a:blip r:embed="rId5"/>
          <a:stretch>
            <a:fillRect/>
          </a:stretch>
        </p:blipFill>
        <p:spPr>
          <a:xfrm>
            <a:off x="6171043" y="3969169"/>
            <a:ext cx="3231160" cy="25178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 in 2010</a:t>
            </a:r>
            <a:endParaRPr lang="ko-KR" altLang="en-US" sz="2400" dirty="0">
              <a:solidFill>
                <a:schemeClr val="tx2">
                  <a:lumMod val="75000"/>
                </a:schemeClr>
              </a:solidFill>
            </a:endParaRPr>
          </a:p>
        </p:txBody>
      </p:sp>
      <p:sp>
        <p:nvSpPr>
          <p:cNvPr id="7" name="Rectangle 1"/>
          <p:cNvSpPr>
            <a:spLocks noChangeArrowheads="1"/>
          </p:cNvSpPr>
          <p:nvPr/>
        </p:nvSpPr>
        <p:spPr bwMode="auto">
          <a:xfrm>
            <a:off x="119504" y="917912"/>
            <a:ext cx="888165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ltLang="ko-KR" dirty="0" smtClean="0">
              <a:solidFill>
                <a:schemeClr val="tx2"/>
              </a:solidFill>
              <a:latin typeface="Arial" pitchFamily="34" charset="0"/>
              <a:cs typeface="Arial" pitchFamily="34" charset="0"/>
            </a:endParaRPr>
          </a:p>
          <a:p>
            <a:r>
              <a:rPr lang="en-US" altLang="ko-KR" dirty="0">
                <a:solidFill>
                  <a:schemeClr val="tx2"/>
                </a:solidFill>
                <a:latin typeface="Arial" pitchFamily="34" charset="0"/>
                <a:cs typeface="Arial" pitchFamily="34" charset="0"/>
              </a:rPr>
              <a:t>Main Events:</a:t>
            </a:r>
          </a:p>
          <a:p>
            <a:endParaRPr lang="en-US" altLang="ko-KR" dirty="0" smtClean="0">
              <a:solidFill>
                <a:schemeClr val="tx2"/>
              </a:solidFill>
              <a:latin typeface="Arial" pitchFamily="34" charset="0"/>
              <a:cs typeface="Arial" pitchFamily="34" charset="0"/>
            </a:endParaRPr>
          </a:p>
          <a:p>
            <a:r>
              <a:rPr lang="en-US" altLang="ko-KR" sz="1500" b="1" dirty="0" smtClean="0">
                <a:solidFill>
                  <a:schemeClr val="tx2"/>
                </a:solidFill>
                <a:latin typeface="Arial" panose="020B0604020202020204" pitchFamily="34" charset="0"/>
                <a:cs typeface="Arial" panose="020B0604020202020204" pitchFamily="34" charset="0"/>
              </a:rPr>
              <a:t>International Symposium</a:t>
            </a:r>
            <a:r>
              <a:rPr lang="en-US" altLang="ko-KR" sz="1500" dirty="0" smtClean="0">
                <a:solidFill>
                  <a:schemeClr val="tx2"/>
                </a:solidFill>
                <a:latin typeface="Arial" panose="020B0604020202020204" pitchFamily="34" charset="0"/>
                <a:cs typeface="Arial" panose="020B0604020202020204" pitchFamily="34" charset="0"/>
              </a:rPr>
              <a:t>: Following the 2005 symposium, </a:t>
            </a:r>
            <a:r>
              <a:rPr lang="en-US" sz="1500" dirty="0" smtClean="0">
                <a:solidFill>
                  <a:schemeClr val="tx2"/>
                </a:solidFill>
                <a:latin typeface="Arial" panose="020B0604020202020204" pitchFamily="34" charset="0"/>
                <a:cs typeface="Arial" panose="020B0604020202020204" pitchFamily="34" charset="0"/>
              </a:rPr>
              <a:t>Christian academics from the United </a:t>
            </a:r>
          </a:p>
          <a:p>
            <a:r>
              <a:rPr lang="en-US" sz="1500" dirty="0" smtClean="0">
                <a:solidFill>
                  <a:schemeClr val="tx2"/>
                </a:solidFill>
                <a:latin typeface="Arial" panose="020B0604020202020204" pitchFamily="34" charset="0"/>
                <a:cs typeface="Arial" panose="020B0604020202020204" pitchFamily="34" charset="0"/>
              </a:rPr>
              <a:t>States, Japan and Korea, Christian views on social welfare were examined</a:t>
            </a:r>
          </a:p>
          <a:p>
            <a:endParaRPr lang="en-US" altLang="ko-KR" sz="1500" dirty="0" smtClean="0">
              <a:solidFill>
                <a:schemeClr val="tx2"/>
              </a:solidFill>
              <a:latin typeface="Arial" panose="020B0604020202020204" pitchFamily="34" charset="0"/>
              <a:cs typeface="Arial" panose="020B0604020202020204" pitchFamily="34" charset="0"/>
            </a:endParaRPr>
          </a:p>
          <a:p>
            <a:pPr>
              <a:defRPr/>
            </a:pPr>
            <a:r>
              <a:rPr lang="en-US" sz="1500" b="1" dirty="0" smtClean="0">
                <a:solidFill>
                  <a:schemeClr val="tx2"/>
                </a:solidFill>
                <a:latin typeface="Arial" panose="020B0604020202020204" pitchFamily="34" charset="0"/>
                <a:cs typeface="Arial" panose="020B0604020202020204" pitchFamily="34" charset="0"/>
              </a:rPr>
              <a:t>Local Volunteers Meeting</a:t>
            </a:r>
            <a:r>
              <a:rPr lang="en-US" sz="1500" dirty="0" smtClean="0">
                <a:solidFill>
                  <a:schemeClr val="tx2"/>
                </a:solidFill>
                <a:latin typeface="Arial" panose="020B0604020202020204" pitchFamily="34" charset="0"/>
                <a:cs typeface="Arial" panose="020B0604020202020204" pitchFamily="34" charset="0"/>
              </a:rPr>
              <a:t>: The local volunteers meeting worked to vitalize and share information </a:t>
            </a:r>
          </a:p>
          <a:p>
            <a:pPr>
              <a:defRPr/>
            </a:pPr>
            <a:r>
              <a:rPr lang="en-US" sz="1500" dirty="0" smtClean="0">
                <a:solidFill>
                  <a:schemeClr val="tx2"/>
                </a:solidFill>
                <a:latin typeface="Arial" panose="020B0604020202020204" pitchFamily="34" charset="0"/>
                <a:cs typeface="Arial" panose="020B0604020202020204" pitchFamily="34" charset="0"/>
              </a:rPr>
              <a:t>about volunteer work within the Korean Church. It was through this meeting that a matured </a:t>
            </a:r>
          </a:p>
          <a:p>
            <a:pPr>
              <a:defRPr/>
            </a:pPr>
            <a:r>
              <a:rPr lang="en-US" sz="1500" dirty="0" smtClean="0">
                <a:solidFill>
                  <a:schemeClr val="tx2"/>
                </a:solidFill>
                <a:latin typeface="Arial" panose="020B0604020202020204" pitchFamily="34" charset="0"/>
                <a:cs typeface="Arial" panose="020B0604020202020204" pitchFamily="34" charset="0"/>
              </a:rPr>
              <a:t>direction for the church could be brought forth and systematic programs could be developed and </a:t>
            </a:r>
          </a:p>
          <a:p>
            <a:pPr>
              <a:defRPr/>
            </a:pPr>
            <a:r>
              <a:rPr lang="en-US" sz="1500" dirty="0" smtClean="0">
                <a:solidFill>
                  <a:schemeClr val="tx2"/>
                </a:solidFill>
                <a:latin typeface="Arial" panose="020B0604020202020204" pitchFamily="34" charset="0"/>
                <a:cs typeface="Arial" panose="020B0604020202020204" pitchFamily="34" charset="0"/>
              </a:rPr>
              <a:t>realized through networking. </a:t>
            </a:r>
          </a:p>
          <a:p>
            <a:endParaRPr lang="en-US" altLang="ko-KR" sz="1500" dirty="0" smtClean="0">
              <a:solidFill>
                <a:schemeClr val="tx2"/>
              </a:solidFill>
              <a:latin typeface="Arial" panose="020B0604020202020204" pitchFamily="34" charset="0"/>
              <a:cs typeface="Arial" panose="020B0604020202020204" pitchFamily="34" charset="0"/>
            </a:endParaRPr>
          </a:p>
          <a:p>
            <a:pPr>
              <a:defRPr/>
            </a:pPr>
            <a:r>
              <a:rPr lang="en-US" sz="1500" b="1" dirty="0" smtClean="0">
                <a:solidFill>
                  <a:schemeClr val="tx2"/>
                </a:solidFill>
                <a:latin typeface="Arial" panose="020B0604020202020204" pitchFamily="34" charset="0"/>
                <a:cs typeface="Arial" panose="020B0604020202020204" pitchFamily="34" charset="0"/>
              </a:rPr>
              <a:t>Haiti Project Exhibition</a:t>
            </a:r>
            <a:r>
              <a:rPr lang="en-US" sz="1500" dirty="0" smtClean="0">
                <a:solidFill>
                  <a:schemeClr val="tx2"/>
                </a:solidFill>
                <a:latin typeface="Arial" panose="020B0604020202020204" pitchFamily="34" charset="0"/>
                <a:cs typeface="Arial" panose="020B0604020202020204" pitchFamily="34" charset="0"/>
              </a:rPr>
              <a:t>: In January of 2010, Haiti saw an 7.0 magnitude earthquake that caused </a:t>
            </a:r>
          </a:p>
          <a:p>
            <a:pPr>
              <a:defRPr/>
            </a:pPr>
            <a:r>
              <a:rPr lang="en-US" sz="1500" dirty="0" smtClean="0">
                <a:solidFill>
                  <a:schemeClr val="tx2"/>
                </a:solidFill>
                <a:latin typeface="Arial" panose="020B0604020202020204" pitchFamily="34" charset="0"/>
                <a:cs typeface="Arial" panose="020B0604020202020204" pitchFamily="34" charset="0"/>
              </a:rPr>
              <a:t>the destruction of 80% of buildings and 3 million people were effected by the earthquake. The KD worked with NGOs for the situation in Haiti. Korean churches created organizations within Haiti for the education of children along with facilities for welfare and education. Information about these </a:t>
            </a:r>
          </a:p>
          <a:p>
            <a:pPr>
              <a:defRPr/>
            </a:pPr>
            <a:r>
              <a:rPr lang="en-US" sz="1500" dirty="0" smtClean="0">
                <a:solidFill>
                  <a:schemeClr val="tx2"/>
                </a:solidFill>
                <a:latin typeface="Arial" panose="020B0604020202020204" pitchFamily="34" charset="0"/>
                <a:cs typeface="Arial" panose="020B0604020202020204" pitchFamily="34" charset="0"/>
              </a:rPr>
              <a:t>activities were shared during this exhibition.</a:t>
            </a:r>
          </a:p>
          <a:p>
            <a:pPr>
              <a:defRPr/>
            </a:pPr>
            <a:endParaRPr lang="en-US" sz="1500" dirty="0" smtClean="0">
              <a:solidFill>
                <a:schemeClr val="tx2"/>
              </a:solidFill>
              <a:latin typeface="Arial" panose="020B0604020202020204" pitchFamily="34" charset="0"/>
              <a:cs typeface="Arial" panose="020B0604020202020204" pitchFamily="34" charset="0"/>
            </a:endParaRPr>
          </a:p>
          <a:p>
            <a:pPr>
              <a:defRPr/>
            </a:pPr>
            <a:r>
              <a:rPr lang="en-US" sz="1500" b="1" dirty="0" smtClean="0">
                <a:solidFill>
                  <a:schemeClr val="tx2"/>
                </a:solidFill>
                <a:latin typeface="Arial" panose="020B0604020202020204" pitchFamily="34" charset="0"/>
                <a:cs typeface="Arial" panose="020B0604020202020204" pitchFamily="34" charset="0"/>
              </a:rPr>
              <a:t>Western Sea Volunteers Exhibition</a:t>
            </a:r>
            <a:r>
              <a:rPr lang="en-US" sz="1500" dirty="0" smtClean="0">
                <a:solidFill>
                  <a:schemeClr val="tx2"/>
                </a:solidFill>
                <a:latin typeface="Arial" panose="020B0604020202020204" pitchFamily="34" charset="0"/>
                <a:cs typeface="Arial" panose="020B0604020202020204" pitchFamily="34" charset="0"/>
              </a:rPr>
              <a:t>: This exhibition looked at the volunteer efforts at the Western Sea of Korea after the large oil spill of December 2007. Individuals lost their way of living and aid </a:t>
            </a:r>
          </a:p>
          <a:p>
            <a:pPr>
              <a:defRPr/>
            </a:pPr>
            <a:r>
              <a:rPr lang="en-US" sz="1500" dirty="0" smtClean="0">
                <a:solidFill>
                  <a:schemeClr val="tx2"/>
                </a:solidFill>
                <a:latin typeface="Arial" panose="020B0604020202020204" pitchFamily="34" charset="0"/>
                <a:cs typeface="Arial" panose="020B0604020202020204" pitchFamily="34" charset="0"/>
              </a:rPr>
              <a:t>was given in cleaning the oil spills and the goal was not to help but the slogan was to help those </a:t>
            </a:r>
          </a:p>
          <a:p>
            <a:pPr>
              <a:defRPr/>
            </a:pPr>
            <a:r>
              <a:rPr lang="en-US" sz="1500" dirty="0" smtClean="0">
                <a:solidFill>
                  <a:schemeClr val="tx2"/>
                </a:solidFill>
                <a:latin typeface="Arial" panose="020B0604020202020204" pitchFamily="34" charset="0"/>
                <a:cs typeface="Arial" panose="020B0604020202020204" pitchFamily="34" charset="0"/>
              </a:rPr>
              <a:t>people live. The stories of those 1.2 million people that worked in that area were shared during this time. Awareness was also given to the ecological change in that area and how the animals in </a:t>
            </a:r>
          </a:p>
          <a:p>
            <a:pPr>
              <a:defRPr/>
            </a:pPr>
            <a:r>
              <a:rPr lang="en-US" sz="1500" dirty="0" smtClean="0">
                <a:solidFill>
                  <a:schemeClr val="tx2"/>
                </a:solidFill>
                <a:latin typeface="Arial" panose="020B0604020202020204" pitchFamily="34" charset="0"/>
                <a:cs typeface="Arial" panose="020B0604020202020204" pitchFamily="34" charset="0"/>
              </a:rPr>
              <a:t>the area were being taken cared for after the oil spill.</a:t>
            </a:r>
            <a:endParaRPr lang="en-US" altLang="ko-KR" sz="1500" dirty="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285720" y="428604"/>
            <a:ext cx="657229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The Third </a:t>
            </a:r>
            <a:r>
              <a:rPr lang="en-US" sz="2400" b="1" dirty="0" err="1" smtClean="0">
                <a:solidFill>
                  <a:schemeClr val="tx2">
                    <a:lumMod val="75000"/>
                  </a:schemeClr>
                </a:solidFill>
                <a:latin typeface="+mn-ea"/>
              </a:rPr>
              <a:t>Diakonia</a:t>
            </a:r>
            <a:r>
              <a:rPr lang="en-US" sz="2400" b="1" dirty="0" smtClean="0">
                <a:solidFill>
                  <a:schemeClr val="tx2">
                    <a:lumMod val="75000"/>
                  </a:schemeClr>
                </a:solidFill>
                <a:latin typeface="+mn-ea"/>
              </a:rPr>
              <a:t> Expo in 2016</a:t>
            </a:r>
            <a:endParaRPr lang="ko-KR" altLang="en-US" sz="2400" dirty="0">
              <a:solidFill>
                <a:schemeClr val="tx2">
                  <a:lumMod val="75000"/>
                </a:schemeClr>
              </a:solidFill>
            </a:endParaRPr>
          </a:p>
        </p:txBody>
      </p:sp>
      <p:cxnSp>
        <p:nvCxnSpPr>
          <p:cNvPr id="12" name="직선 연결선 11"/>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285720" y="928670"/>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6" name="Rectangle 1"/>
          <p:cNvSpPr>
            <a:spLocks noChangeArrowheads="1"/>
          </p:cNvSpPr>
          <p:nvPr/>
        </p:nvSpPr>
        <p:spPr bwMode="auto">
          <a:xfrm>
            <a:off x="928662" y="1500174"/>
            <a:ext cx="903484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solidFill>
                  <a:schemeClr val="tx2"/>
                </a:solidFill>
                <a:latin typeface="Arial" pitchFamily="34" charset="0"/>
                <a:cs typeface="Arial" pitchFamily="34" charset="0"/>
              </a:rPr>
              <a:t>2016  </a:t>
            </a:r>
            <a:r>
              <a:rPr lang="en-US" dirty="0" err="1" smtClean="0">
                <a:solidFill>
                  <a:schemeClr val="tx2"/>
                </a:solidFill>
                <a:latin typeface="Arial" pitchFamily="34" charset="0"/>
                <a:cs typeface="Arial" pitchFamily="34" charset="0"/>
              </a:rPr>
              <a:t>Diakonia</a:t>
            </a:r>
            <a:r>
              <a:rPr lang="en-US" dirty="0" smtClean="0">
                <a:solidFill>
                  <a:schemeClr val="tx2"/>
                </a:solidFill>
                <a:latin typeface="Arial" pitchFamily="34" charset="0"/>
                <a:cs typeface="Arial" pitchFamily="34" charset="0"/>
              </a:rPr>
              <a:t> Korea</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Date: October, 2016</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Place: Seoul  Square, </a:t>
            </a:r>
            <a:r>
              <a:rPr lang="en-US" altLang="ko-KR" dirty="0" err="1" smtClean="0">
                <a:solidFill>
                  <a:schemeClr val="tx2"/>
                </a:solidFill>
                <a:latin typeface="Arial" pitchFamily="34" charset="0"/>
                <a:cs typeface="Arial" pitchFamily="34" charset="0"/>
              </a:rPr>
              <a:t>Sarang</a:t>
            </a:r>
            <a:r>
              <a:rPr lang="en-US" altLang="ko-KR" dirty="0" smtClean="0">
                <a:solidFill>
                  <a:schemeClr val="tx2"/>
                </a:solidFill>
                <a:latin typeface="Arial" pitchFamily="34" charset="0"/>
                <a:cs typeface="Arial" pitchFamily="34" charset="0"/>
              </a:rPr>
              <a:t> </a:t>
            </a:r>
            <a:r>
              <a:rPr lang="en-US" altLang="ko-KR" dirty="0" err="1" smtClean="0">
                <a:solidFill>
                  <a:schemeClr val="tx2"/>
                </a:solidFill>
                <a:latin typeface="Arial" pitchFamily="34" charset="0"/>
                <a:cs typeface="Arial" pitchFamily="34" charset="0"/>
              </a:rPr>
              <a:t>Prebyterian</a:t>
            </a:r>
            <a:r>
              <a:rPr lang="en-US" altLang="ko-KR" dirty="0" smtClean="0">
                <a:solidFill>
                  <a:schemeClr val="tx2"/>
                </a:solidFill>
                <a:latin typeface="Arial" pitchFamily="34" charset="0"/>
                <a:cs typeface="Arial" pitchFamily="34" charset="0"/>
              </a:rPr>
              <a:t> Church</a:t>
            </a:r>
          </a:p>
          <a:p>
            <a:endParaRPr lang="en-US" altLang="ko-KR" dirty="0" smtClean="0">
              <a:solidFill>
                <a:schemeClr val="tx2"/>
              </a:solidFill>
              <a:latin typeface="Arial" pitchFamily="34" charset="0"/>
              <a:cs typeface="Arial" pitchFamily="34" charset="0"/>
            </a:endParaRPr>
          </a:p>
          <a:p>
            <a:r>
              <a:rPr lang="en-US" altLang="ko-KR" dirty="0" smtClean="0">
                <a:solidFill>
                  <a:schemeClr val="tx2"/>
                </a:solidFill>
                <a:latin typeface="Arial" pitchFamily="34" charset="0"/>
                <a:cs typeface="Arial" pitchFamily="34" charset="0"/>
              </a:rPr>
              <a:t>Main Events:</a:t>
            </a:r>
          </a:p>
          <a:p>
            <a:r>
              <a:rPr lang="en-US" altLang="ko-KR" b="1" dirty="0" smtClean="0">
                <a:solidFill>
                  <a:schemeClr val="tx2"/>
                </a:solidFill>
                <a:latin typeface="Arial" pitchFamily="34" charset="0"/>
                <a:cs typeface="Arial" pitchFamily="34" charset="0"/>
              </a:rPr>
              <a:t>International Seminar and Conference</a:t>
            </a:r>
          </a:p>
          <a:p>
            <a:r>
              <a:rPr lang="en-US" altLang="ko-KR" dirty="0" smtClean="0">
                <a:solidFill>
                  <a:schemeClr val="tx2"/>
                </a:solidFill>
                <a:latin typeface="Arial" pitchFamily="34" charset="0"/>
                <a:cs typeface="Arial" pitchFamily="34" charset="0"/>
              </a:rPr>
              <a:t>Exhibitions </a:t>
            </a:r>
          </a:p>
          <a:p>
            <a:r>
              <a:rPr lang="en-US" altLang="ko-KR" dirty="0" smtClean="0">
                <a:solidFill>
                  <a:schemeClr val="tx2"/>
                </a:solidFill>
                <a:latin typeface="Arial" pitchFamily="34" charset="0"/>
                <a:cs typeface="Arial" pitchFamily="34" charset="0"/>
              </a:rPr>
              <a:t>Field and Area events</a:t>
            </a:r>
          </a:p>
          <a:p>
            <a:r>
              <a:rPr lang="en-US" altLang="ko-KR" dirty="0" smtClean="0">
                <a:solidFill>
                  <a:schemeClr val="tx2"/>
                </a:solidFill>
                <a:latin typeface="Arial" pitchFamily="34" charset="0"/>
                <a:cs typeface="Arial" pitchFamily="34" charset="0"/>
              </a:rPr>
              <a:t>Culture Events</a:t>
            </a:r>
          </a:p>
          <a:p>
            <a:r>
              <a:rPr lang="en-US" altLang="ko-KR" dirty="0" smtClean="0">
                <a:solidFill>
                  <a:schemeClr val="tx2"/>
                </a:solidFill>
                <a:latin typeface="Arial" pitchFamily="34" charset="0"/>
                <a:cs typeface="Arial" pitchFamily="34" charset="0"/>
              </a:rPr>
              <a:t>Making Documentaries</a:t>
            </a:r>
          </a:p>
          <a:p>
            <a:r>
              <a:rPr lang="en-US" altLang="ko-KR" dirty="0" smtClean="0">
                <a:solidFill>
                  <a:schemeClr val="tx2"/>
                </a:solidFill>
                <a:latin typeface="Arial" pitchFamily="34" charset="0"/>
                <a:cs typeface="Arial" pitchFamily="34" charset="0"/>
              </a:rPr>
              <a:t>Publishing 2016</a:t>
            </a:r>
            <a:r>
              <a:rPr lang="ko-KR" altLang="en-US" dirty="0" smtClean="0">
                <a:solidFill>
                  <a:schemeClr val="tx2"/>
                </a:solidFill>
                <a:latin typeface="Arial" pitchFamily="34" charset="0"/>
                <a:cs typeface="Arial" pitchFamily="34" charset="0"/>
              </a:rPr>
              <a:t> </a:t>
            </a:r>
            <a:r>
              <a:rPr lang="en-US" altLang="ko-KR" dirty="0" err="1" smtClean="0">
                <a:solidFill>
                  <a:schemeClr val="tx2"/>
                </a:solidFill>
                <a:latin typeface="Arial" pitchFamily="34" charset="0"/>
                <a:cs typeface="Arial" pitchFamily="34" charset="0"/>
              </a:rPr>
              <a:t>Diakonia</a:t>
            </a:r>
            <a:r>
              <a:rPr lang="en-US" altLang="ko-KR" dirty="0" smtClean="0">
                <a:solidFill>
                  <a:schemeClr val="tx2"/>
                </a:solidFill>
                <a:latin typeface="Arial" pitchFamily="34" charset="0"/>
                <a:cs typeface="Arial" pitchFamily="34" charset="0"/>
              </a:rPr>
              <a:t> Expo White Paper and more. </a:t>
            </a:r>
            <a:endParaRPr kumimoji="1" lang="en-US" altLang="ko-KR" dirty="0" smtClean="0">
              <a:solidFill>
                <a:schemeClr val="tx2"/>
              </a:solidFill>
              <a:latin typeface="Arial" pitchFamily="34" charset="0"/>
              <a:ea typeface="맑은 고딕" pitchFamily="50" charset="-127"/>
              <a:cs typeface="Arial" pitchFamily="34" charset="0"/>
            </a:endParaRPr>
          </a:p>
          <a:p>
            <a:pPr marL="342900" marR="0" lvl="0" indent="-342900" algn="l" defTabSz="914400" rtl="0" eaLnBrk="1" fontAlgn="base" latinLnBrk="1" hangingPunct="1">
              <a:lnSpc>
                <a:spcPct val="100000"/>
              </a:lnSpc>
              <a:spcBef>
                <a:spcPct val="0"/>
              </a:spcBef>
              <a:spcAft>
                <a:spcPct val="0"/>
              </a:spcAft>
              <a:buClrTx/>
              <a:buSzTx/>
              <a:tabLst/>
            </a:pPr>
            <a:endParaRPr kumimoji="1" lang="en-US" altLang="ko-KR" dirty="0" smtClean="0">
              <a:solidFill>
                <a:schemeClr val="tx2"/>
              </a:solidFill>
              <a:latin typeface="Arial" pitchFamily="34" charset="0"/>
              <a:ea typeface="맑은 고딕" pitchFamily="50" charset="-127"/>
              <a:cs typeface="Arial" pitchFamily="34" charset="0"/>
            </a:endParaRPr>
          </a:p>
          <a:p>
            <a:pPr marL="342900" marR="0" lvl="0" indent="-342900" algn="l" defTabSz="914400" rtl="0" eaLnBrk="1" fontAlgn="base" latinLnBrk="1" hangingPunct="1">
              <a:lnSpc>
                <a:spcPct val="100000"/>
              </a:lnSpc>
              <a:spcBef>
                <a:spcPct val="0"/>
              </a:spcBef>
              <a:spcAft>
                <a:spcPct val="0"/>
              </a:spcAft>
              <a:buClrTx/>
              <a:buSzTx/>
              <a:tabLst/>
            </a:pPr>
            <a:endParaRPr kumimoji="1" lang="en-US" altLang="ko-KR" b="0" i="0" u="none" strike="noStrike" cap="none" normalizeH="0" dirty="0" smtClean="0">
              <a:ln>
                <a:noFill/>
              </a:ln>
              <a:solidFill>
                <a:schemeClr val="tx2"/>
              </a:solidFill>
              <a:effectLst/>
              <a:latin typeface="Arial" pitchFamily="34" charset="0"/>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214414" y="4357694"/>
            <a:ext cx="6572296" cy="928694"/>
          </a:xfrm>
        </p:spPr>
        <p:txBody>
          <a:bodyPr>
            <a:normAutofit/>
          </a:bodyPr>
          <a:lstStyle/>
          <a:p>
            <a:r>
              <a:rPr lang="en-US" altLang="ko-KR" sz="4400" b="1" dirty="0" smtClean="0">
                <a:solidFill>
                  <a:schemeClr val="tx2">
                    <a:lumMod val="75000"/>
                  </a:schemeClr>
                </a:solidFill>
              </a:rPr>
              <a:t>Thank You</a:t>
            </a:r>
            <a:endParaRPr lang="ko-KR" altLang="en-US" sz="4400" b="1" dirty="0">
              <a:solidFill>
                <a:schemeClr val="tx2">
                  <a:lumMod val="75000"/>
                </a:schemeClr>
              </a:solidFill>
            </a:endParaRPr>
          </a:p>
        </p:txBody>
      </p:sp>
      <p:pic>
        <p:nvPicPr>
          <p:cNvPr id="1026" name="Picture 2" descr="Z:\아이티 PPT\KD 시그니쳐 영문 칼라.jpg"/>
          <p:cNvPicPr>
            <a:picLocks noChangeAspect="1" noChangeArrowheads="1"/>
          </p:cNvPicPr>
          <p:nvPr/>
        </p:nvPicPr>
        <p:blipFill>
          <a:blip r:embed="rId2"/>
          <a:srcRect/>
          <a:stretch>
            <a:fillRect/>
          </a:stretch>
        </p:blipFill>
        <p:spPr bwMode="auto">
          <a:xfrm>
            <a:off x="7500958" y="6000768"/>
            <a:ext cx="1147746" cy="496941"/>
          </a:xfrm>
          <a:prstGeom prst="rect">
            <a:avLst/>
          </a:prstGeom>
          <a:noFill/>
        </p:spPr>
      </p:pic>
      <p:pic>
        <p:nvPicPr>
          <p:cNvPr id="5" name="그림 4" descr="기도후원.jpg"/>
          <p:cNvPicPr>
            <a:picLocks noChangeAspect="1"/>
          </p:cNvPicPr>
          <p:nvPr/>
        </p:nvPicPr>
        <p:blipFill>
          <a:blip r:embed="rId3" cstate="print"/>
          <a:stretch>
            <a:fillRect/>
          </a:stretch>
        </p:blipFill>
        <p:spPr>
          <a:xfrm>
            <a:off x="0" y="1"/>
            <a:ext cx="9144000" cy="357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직사각형 26"/>
          <p:cNvSpPr/>
          <p:nvPr/>
        </p:nvSpPr>
        <p:spPr>
          <a:xfrm>
            <a:off x="285720" y="357166"/>
            <a:ext cx="257176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smtClean="0">
                <a:solidFill>
                  <a:schemeClr val="tx2">
                    <a:lumMod val="75000"/>
                  </a:schemeClr>
                </a:solidFill>
              </a:rPr>
              <a:t>Organization</a:t>
            </a:r>
            <a:endParaRPr lang="ko-KR" altLang="en-US" sz="2800" b="1" dirty="0">
              <a:solidFill>
                <a:schemeClr val="tx2">
                  <a:lumMod val="75000"/>
                </a:schemeClr>
              </a:solidFill>
            </a:endParaRPr>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sp>
        <p:nvSpPr>
          <p:cNvPr id="19457" name="Rectangle 1"/>
          <p:cNvSpPr>
            <a:spLocks noChangeArrowheads="1"/>
          </p:cNvSpPr>
          <p:nvPr/>
        </p:nvSpPr>
        <p:spPr bwMode="auto">
          <a:xfrm>
            <a:off x="248" y="1747652"/>
            <a:ext cx="932452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kumimoji="1" lang="ko-KR" altLang="en-US"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 </a:t>
            </a:r>
            <a:r>
              <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rPr>
              <a:t>KD</a:t>
            </a:r>
            <a:r>
              <a:rPr kumimoji="1" lang="en-US" altLang="ko-KR" b="0" i="0" u="none" strike="noStrike" cap="none" normalizeH="0" dirty="0" smtClean="0">
                <a:ln>
                  <a:noFill/>
                </a:ln>
                <a:solidFill>
                  <a:schemeClr val="tx2"/>
                </a:solidFill>
                <a:effectLst/>
                <a:latin typeface="Arial" pitchFamily="34" charset="0"/>
                <a:ea typeface="맑은 고딕" pitchFamily="50" charset="-127"/>
                <a:cs typeface="Arial" pitchFamily="34" charset="0"/>
              </a:rPr>
              <a:t> consists of three divisions including the  </a:t>
            </a:r>
            <a:r>
              <a:rPr kumimoji="1" lang="en-US" altLang="ko-KR" dirty="0" smtClean="0">
                <a:solidFill>
                  <a:schemeClr val="tx2"/>
                </a:solidFill>
                <a:latin typeface="Arial" pitchFamily="34" charset="0"/>
                <a:ea typeface="맑은 고딕" pitchFamily="50" charset="-127"/>
                <a:cs typeface="Arial" pitchFamily="34" charset="0"/>
              </a:rPr>
              <a:t>Korean Council of Christian Social Welfare  </a:t>
            </a:r>
          </a:p>
          <a:p>
            <a:pPr lvl="0" fontAlgn="base">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in charge of work locally, World </a:t>
            </a:r>
            <a:r>
              <a:rPr kumimoji="1" lang="en-US" altLang="ko-KR" dirty="0" err="1" smtClean="0">
                <a:solidFill>
                  <a:schemeClr val="tx2"/>
                </a:solidFill>
                <a:latin typeface="Arial" pitchFamily="34" charset="0"/>
                <a:ea typeface="맑은 고딕" pitchFamily="50" charset="-127"/>
                <a:cs typeface="Arial" pitchFamily="34" charset="0"/>
              </a:rPr>
              <a:t>Diakonia</a:t>
            </a:r>
            <a:r>
              <a:rPr kumimoji="1" lang="en-US" altLang="ko-KR" dirty="0" smtClean="0">
                <a:solidFill>
                  <a:schemeClr val="tx2"/>
                </a:solidFill>
                <a:latin typeface="Arial" pitchFamily="34" charset="0"/>
                <a:ea typeface="맑은 고딕" pitchFamily="50" charset="-127"/>
                <a:cs typeface="Arial" pitchFamily="34" charset="0"/>
              </a:rPr>
              <a:t> in charge of  work overseas, and North Korea </a:t>
            </a:r>
            <a:r>
              <a:rPr kumimoji="1" lang="en-US" altLang="ko-KR" dirty="0" err="1" smtClean="0">
                <a:solidFill>
                  <a:schemeClr val="tx2"/>
                </a:solidFill>
                <a:latin typeface="Arial" pitchFamily="34" charset="0"/>
                <a:ea typeface="맑은 고딕" pitchFamily="50" charset="-127"/>
                <a:cs typeface="Arial" pitchFamily="34" charset="0"/>
              </a:rPr>
              <a:t>Diakonia</a:t>
            </a:r>
            <a:r>
              <a:rPr kumimoji="1" lang="en-US" altLang="ko-KR" dirty="0" smtClean="0">
                <a:solidFill>
                  <a:schemeClr val="tx2"/>
                </a:solidFill>
                <a:latin typeface="Arial" pitchFamily="34" charset="0"/>
                <a:ea typeface="맑은 고딕" pitchFamily="50" charset="-127"/>
                <a:cs typeface="Arial" pitchFamily="34" charset="0"/>
              </a:rPr>
              <a:t> in charge of work related to North Korea. </a:t>
            </a:r>
            <a:endPar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marL="0" marR="0" lvl="0" indent="0" algn="l" defTabSz="914400" rtl="0" eaLnBrk="1" fontAlgn="base" latinLnBrk="1" hangingPunct="1">
              <a:lnSpc>
                <a:spcPct val="100000"/>
              </a:lnSpc>
              <a:spcBef>
                <a:spcPct val="0"/>
              </a:spcBef>
              <a:spcAft>
                <a:spcPct val="0"/>
              </a:spcAft>
              <a:buClrTx/>
              <a:buSzTx/>
              <a:tabLst/>
            </a:pPr>
            <a:r>
              <a:rPr kumimoji="1" lang="en-US" altLang="ko-KR" dirty="0" smtClean="0">
                <a:solidFill>
                  <a:schemeClr val="tx2"/>
                </a:solidFill>
                <a:latin typeface="Arial" pitchFamily="34" charset="0"/>
                <a:ea typeface="맑은 고딕" pitchFamily="50" charset="-127"/>
                <a:cs typeface="Arial" pitchFamily="34" charset="0"/>
              </a:rPr>
              <a:t> </a:t>
            </a:r>
            <a:endParaRPr kumimoji="1" lang="en-US" altLang="ko-KR"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lvl="0" eaLnBrk="0" fontAlgn="base" latinLnBrk="0" hangingPunct="0">
              <a:spcBef>
                <a:spcPct val="0"/>
              </a:spcBef>
              <a:spcAft>
                <a:spcPct val="0"/>
              </a:spcAft>
              <a:buFontTx/>
              <a:buChar char="•"/>
            </a:pPr>
            <a:r>
              <a:rPr kumimoji="1" lang="en-US" altLang="ko-KR" dirty="0" smtClean="0">
                <a:solidFill>
                  <a:schemeClr val="tx2"/>
                </a:solidFill>
                <a:latin typeface="Arial" pitchFamily="34" charset="0"/>
                <a:ea typeface="맑은 고딕" pitchFamily="50" charset="-127"/>
                <a:cs typeface="Arial" pitchFamily="34" charset="0"/>
              </a:rPr>
              <a:t> Local Partners:</a:t>
            </a:r>
            <a:endParaRPr kumimoji="1" lang="en-US" altLang="ko-KR" dirty="0" smtClean="0">
              <a:solidFill>
                <a:schemeClr val="tx2"/>
              </a:solidFill>
              <a:latin typeface="Arial" pitchFamily="34" charset="0"/>
              <a:ea typeface="굴림" pitchFamily="50" charset="-127"/>
              <a:cs typeface="Arial" pitchFamily="34" charset="0"/>
            </a:endParaRPr>
          </a:p>
          <a:p>
            <a:pPr lvl="0" eaLnBrk="0" fontAlgn="base" latinLnBrk="0" hangingPunct="0">
              <a:spcBef>
                <a:spcPct val="0"/>
              </a:spcBef>
              <a:spcAft>
                <a:spcPct val="0"/>
              </a:spcAft>
            </a:pPr>
            <a:r>
              <a:rPr kumimoji="1" lang="ko-KR" altLang="en-US" dirty="0" smtClean="0">
                <a:solidFill>
                  <a:schemeClr val="tx2"/>
                </a:solidFill>
                <a:latin typeface="Arial" pitchFamily="34" charset="0"/>
                <a:ea typeface="맑은 고딕" pitchFamily="50" charset="-127"/>
                <a:cs typeface="Arial" pitchFamily="34" charset="0"/>
              </a:rPr>
              <a:t>   </a:t>
            </a:r>
            <a:r>
              <a:rPr kumimoji="1" lang="en-US" altLang="ko-KR" dirty="0" smtClean="0">
                <a:solidFill>
                  <a:schemeClr val="tx2"/>
                </a:solidFill>
                <a:latin typeface="Arial" pitchFamily="34" charset="0"/>
                <a:ea typeface="맑은 고딕" pitchFamily="50" charset="-127"/>
                <a:cs typeface="Arial" pitchFamily="34" charset="0"/>
              </a:rPr>
              <a:t>-Volunteering Korea</a:t>
            </a: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-Korean Disaster Relief</a:t>
            </a: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-Korea NGO Council for Overseas Development Cooperation </a:t>
            </a: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-Volunteering Fields in Mainline Korean Churches</a:t>
            </a:r>
          </a:p>
          <a:p>
            <a:pPr lvl="0" eaLnBrk="0" fontAlgn="base" latinLnBrk="0" hangingPunct="0">
              <a:spcBef>
                <a:spcPct val="0"/>
              </a:spcBef>
              <a:spcAft>
                <a:spcPct val="0"/>
              </a:spcAft>
            </a:pPr>
            <a:endParaRPr kumimoji="1" lang="en-US" altLang="ko-KR" dirty="0" smtClean="0">
              <a:solidFill>
                <a:schemeClr val="tx2"/>
              </a:solidFill>
              <a:latin typeface="Arial" pitchFamily="34" charset="0"/>
              <a:ea typeface="굴림" pitchFamily="50" charset="-127"/>
              <a:cs typeface="Arial" pitchFamily="34" charset="0"/>
            </a:endParaRP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Overseas Partners:</a:t>
            </a: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a:t>
            </a:r>
            <a:r>
              <a:rPr kumimoji="1" lang="ko-KR" altLang="en-US" dirty="0" smtClean="0">
                <a:solidFill>
                  <a:schemeClr val="tx2"/>
                </a:solidFill>
                <a:latin typeface="Arial" pitchFamily="34" charset="0"/>
                <a:ea typeface="맑은 고딕" pitchFamily="50" charset="-127"/>
                <a:cs typeface="Arial" pitchFamily="34" charset="0"/>
              </a:rPr>
              <a:t> </a:t>
            </a:r>
            <a:r>
              <a:rPr kumimoji="1" lang="en-US" altLang="ko-KR" dirty="0" smtClean="0">
                <a:solidFill>
                  <a:schemeClr val="tx2"/>
                </a:solidFill>
                <a:latin typeface="Arial" pitchFamily="34" charset="0"/>
                <a:ea typeface="맑은 고딕" pitchFamily="50" charset="-127"/>
                <a:cs typeface="Arial" pitchFamily="34" charset="0"/>
              </a:rPr>
              <a:t>-Global Christian Organizations(e.g., WCC, Act Alliance)</a:t>
            </a:r>
          </a:p>
          <a:p>
            <a:pPr lvl="0"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-Various Missionary Churches around the World</a:t>
            </a:r>
            <a:endPar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직사각형 26"/>
          <p:cNvSpPr/>
          <p:nvPr/>
        </p:nvSpPr>
        <p:spPr>
          <a:xfrm>
            <a:off x="285720" y="357166"/>
            <a:ext cx="608648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smtClean="0">
                <a:solidFill>
                  <a:schemeClr val="tx2">
                    <a:lumMod val="75000"/>
                  </a:schemeClr>
                </a:solidFill>
              </a:rPr>
              <a:t>The Divisions of Korean </a:t>
            </a:r>
            <a:r>
              <a:rPr lang="en-US" altLang="ko-KR" sz="2800" b="1" dirty="0" err="1" smtClean="0">
                <a:solidFill>
                  <a:schemeClr val="tx2">
                    <a:lumMod val="75000"/>
                  </a:schemeClr>
                </a:solidFill>
              </a:rPr>
              <a:t>Diakonia</a:t>
            </a:r>
            <a:endParaRPr lang="ko-KR" altLang="en-US" sz="2800" b="1" dirty="0">
              <a:solidFill>
                <a:schemeClr val="tx2">
                  <a:lumMod val="75000"/>
                </a:schemeClr>
              </a:solidFill>
            </a:endParaRPr>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2"/>
          <a:srcRect/>
          <a:stretch>
            <a:fillRect/>
          </a:stretch>
        </p:blipFill>
        <p:spPr bwMode="auto">
          <a:xfrm>
            <a:off x="7786710" y="6215082"/>
            <a:ext cx="1147746" cy="496941"/>
          </a:xfrm>
          <a:prstGeom prst="rect">
            <a:avLst/>
          </a:prstGeom>
          <a:noFill/>
        </p:spPr>
      </p:pic>
      <p:grpSp>
        <p:nvGrpSpPr>
          <p:cNvPr id="9" name="그룹 8"/>
          <p:cNvGrpSpPr/>
          <p:nvPr/>
        </p:nvGrpSpPr>
        <p:grpSpPr>
          <a:xfrm>
            <a:off x="539552" y="1988840"/>
            <a:ext cx="7848872" cy="3456384"/>
            <a:chOff x="467544" y="1988840"/>
            <a:chExt cx="7920880" cy="3456384"/>
          </a:xfrm>
        </p:grpSpPr>
        <p:sp>
          <p:nvSpPr>
            <p:cNvPr id="10" name="Line 160"/>
            <p:cNvSpPr>
              <a:spLocks noChangeShapeType="1"/>
            </p:cNvSpPr>
            <p:nvPr/>
          </p:nvSpPr>
          <p:spPr bwMode="auto">
            <a:xfrm>
              <a:off x="7236296" y="3068960"/>
              <a:ext cx="0" cy="1512168"/>
            </a:xfrm>
            <a:prstGeom prst="line">
              <a:avLst/>
            </a:prstGeom>
            <a:ln>
              <a:solidFill>
                <a:schemeClr val="accent1">
                  <a:lumMod val="50000"/>
                </a:schemeClr>
              </a:solidFill>
              <a:headEnd/>
              <a:tailEnd/>
            </a:ln>
          </p:spPr>
          <p:style>
            <a:lnRef idx="2">
              <a:schemeClr val="dk1"/>
            </a:lnRef>
            <a:fillRef idx="0">
              <a:schemeClr val="dk1"/>
            </a:fillRef>
            <a:effectRef idx="1">
              <a:schemeClr val="dk1"/>
            </a:effectRef>
            <a:fontRef idx="minor">
              <a:schemeClr val="tx1"/>
            </a:fontRef>
          </p:style>
          <p:txBody>
            <a:bodyPr/>
            <a:lstStyle/>
            <a:p>
              <a:endParaRPr lang="ko-KR" altLang="en-US"/>
            </a:p>
          </p:txBody>
        </p:sp>
        <p:sp>
          <p:nvSpPr>
            <p:cNvPr id="11" name="Line 159"/>
            <p:cNvSpPr>
              <a:spLocks noChangeShapeType="1"/>
            </p:cNvSpPr>
            <p:nvPr/>
          </p:nvSpPr>
          <p:spPr bwMode="auto">
            <a:xfrm>
              <a:off x="4644008" y="2204864"/>
              <a:ext cx="0" cy="2664296"/>
            </a:xfrm>
            <a:prstGeom prst="line">
              <a:avLst/>
            </a:prstGeom>
            <a:ln>
              <a:solidFill>
                <a:schemeClr val="accent1">
                  <a:lumMod val="50000"/>
                </a:schemeClr>
              </a:solidFill>
              <a:headEnd/>
              <a:tailEnd/>
            </a:ln>
          </p:spPr>
          <p:style>
            <a:lnRef idx="2">
              <a:schemeClr val="dk1"/>
            </a:lnRef>
            <a:fillRef idx="0">
              <a:schemeClr val="dk1"/>
            </a:fillRef>
            <a:effectRef idx="1">
              <a:schemeClr val="dk1"/>
            </a:effectRef>
            <a:fontRef idx="minor">
              <a:schemeClr val="tx1"/>
            </a:fontRef>
          </p:style>
          <p:txBody>
            <a:bodyPr/>
            <a:lstStyle/>
            <a:p>
              <a:endParaRPr lang="ko-KR" altLang="en-US"/>
            </a:p>
          </p:txBody>
        </p:sp>
        <p:sp>
          <p:nvSpPr>
            <p:cNvPr id="13" name="AutoShape 147"/>
            <p:cNvSpPr>
              <a:spLocks noChangeArrowheads="1"/>
            </p:cNvSpPr>
            <p:nvPr/>
          </p:nvSpPr>
          <p:spPr bwMode="auto">
            <a:xfrm>
              <a:off x="3491880" y="4869160"/>
              <a:ext cx="2232248" cy="576064"/>
            </a:xfrm>
            <a:prstGeom prst="roundRect">
              <a:avLst>
                <a:gd name="adj" fmla="val 410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ko-KR" b="1" dirty="0" smtClean="0">
                  <a:solidFill>
                    <a:schemeClr val="tx1"/>
                  </a:solidFill>
                </a:rPr>
                <a:t>Secretariat</a:t>
              </a:r>
              <a:endParaRPr lang="en-US" altLang="ko-KR" sz="1300" dirty="0">
                <a:solidFill>
                  <a:schemeClr val="tx1"/>
                </a:solidFill>
              </a:endParaRPr>
            </a:p>
          </p:txBody>
        </p:sp>
        <p:sp>
          <p:nvSpPr>
            <p:cNvPr id="15" name="Line 158"/>
            <p:cNvSpPr>
              <a:spLocks noChangeShapeType="1"/>
            </p:cNvSpPr>
            <p:nvPr/>
          </p:nvSpPr>
          <p:spPr bwMode="auto">
            <a:xfrm>
              <a:off x="2051720" y="3068960"/>
              <a:ext cx="5184576" cy="0"/>
            </a:xfrm>
            <a:prstGeom prst="line">
              <a:avLst/>
            </a:prstGeom>
            <a:ln>
              <a:solidFill>
                <a:schemeClr val="accent1">
                  <a:lumMod val="50000"/>
                </a:schemeClr>
              </a:solidFill>
              <a:headEnd/>
              <a:tailEnd/>
            </a:ln>
          </p:spPr>
          <p:style>
            <a:lnRef idx="2">
              <a:schemeClr val="dk1"/>
            </a:lnRef>
            <a:fillRef idx="0">
              <a:schemeClr val="dk1"/>
            </a:fillRef>
            <a:effectRef idx="1">
              <a:schemeClr val="dk1"/>
            </a:effectRef>
            <a:fontRef idx="minor">
              <a:schemeClr val="tx1"/>
            </a:fontRef>
          </p:style>
          <p:txBody>
            <a:bodyPr/>
            <a:lstStyle/>
            <a:p>
              <a:endParaRPr lang="ko-KR" altLang="en-US"/>
            </a:p>
          </p:txBody>
        </p:sp>
        <p:sp>
          <p:nvSpPr>
            <p:cNvPr id="19" name="Line 160"/>
            <p:cNvSpPr>
              <a:spLocks noChangeShapeType="1"/>
            </p:cNvSpPr>
            <p:nvPr/>
          </p:nvSpPr>
          <p:spPr bwMode="auto">
            <a:xfrm>
              <a:off x="2051720" y="3068960"/>
              <a:ext cx="0" cy="1512168"/>
            </a:xfrm>
            <a:prstGeom prst="line">
              <a:avLst/>
            </a:prstGeom>
            <a:ln>
              <a:solidFill>
                <a:schemeClr val="accent1">
                  <a:lumMod val="50000"/>
                </a:schemeClr>
              </a:solidFill>
              <a:headEnd/>
              <a:tailEnd/>
            </a:ln>
          </p:spPr>
          <p:style>
            <a:lnRef idx="2">
              <a:schemeClr val="dk1"/>
            </a:lnRef>
            <a:fillRef idx="0">
              <a:schemeClr val="dk1"/>
            </a:fillRef>
            <a:effectRef idx="1">
              <a:schemeClr val="dk1"/>
            </a:effectRef>
            <a:fontRef idx="minor">
              <a:schemeClr val="tx1"/>
            </a:fontRef>
          </p:style>
          <p:txBody>
            <a:bodyPr/>
            <a:lstStyle/>
            <a:p>
              <a:endParaRPr lang="ko-KR" altLang="en-US"/>
            </a:p>
          </p:txBody>
        </p:sp>
        <p:sp>
          <p:nvSpPr>
            <p:cNvPr id="20" name="AutoShape 154"/>
            <p:cNvSpPr>
              <a:spLocks noChangeArrowheads="1"/>
            </p:cNvSpPr>
            <p:nvPr/>
          </p:nvSpPr>
          <p:spPr bwMode="auto">
            <a:xfrm>
              <a:off x="467544" y="3284984"/>
              <a:ext cx="2808312" cy="504056"/>
            </a:xfrm>
            <a:prstGeom prst="roundRect">
              <a:avLst>
                <a:gd name="adj" fmla="val 4102"/>
              </a:avLst>
            </a:prstGeom>
            <a:solidFill>
              <a:schemeClr val="tx1">
                <a:lumMod val="65000"/>
                <a:lumOff val="35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ko-KR" sz="1300" b="1" spc="-150" dirty="0" smtClean="0"/>
                <a:t>Korean Council of Christian Social Welfare</a:t>
              </a:r>
              <a:endParaRPr lang="en-US" altLang="ko-KR" sz="1300" spc="-150" dirty="0"/>
            </a:p>
          </p:txBody>
        </p:sp>
        <p:sp>
          <p:nvSpPr>
            <p:cNvPr id="21" name="AutoShape 155"/>
            <p:cNvSpPr>
              <a:spLocks noChangeArrowheads="1"/>
            </p:cNvSpPr>
            <p:nvPr/>
          </p:nvSpPr>
          <p:spPr bwMode="auto">
            <a:xfrm>
              <a:off x="3419872" y="3284984"/>
              <a:ext cx="2304256" cy="504056"/>
            </a:xfrm>
            <a:prstGeom prst="roundRect">
              <a:avLst>
                <a:gd name="adj" fmla="val 4102"/>
              </a:avLst>
            </a:prstGeom>
            <a:solidFill>
              <a:schemeClr val="tx1">
                <a:lumMod val="65000"/>
                <a:lumOff val="35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ko-KR" sz="1300" b="1" dirty="0" smtClean="0"/>
                <a:t>WORLD DIAKONIA</a:t>
              </a:r>
              <a:endParaRPr lang="en-US" altLang="ko-KR" sz="1300" dirty="0"/>
            </a:p>
          </p:txBody>
        </p:sp>
        <p:sp>
          <p:nvSpPr>
            <p:cNvPr id="22" name="AutoShape 156"/>
            <p:cNvSpPr>
              <a:spLocks noChangeArrowheads="1"/>
            </p:cNvSpPr>
            <p:nvPr/>
          </p:nvSpPr>
          <p:spPr bwMode="auto">
            <a:xfrm>
              <a:off x="5868143" y="3284984"/>
              <a:ext cx="2520281" cy="504056"/>
            </a:xfrm>
            <a:prstGeom prst="roundRect">
              <a:avLst>
                <a:gd name="adj" fmla="val 4102"/>
              </a:avLst>
            </a:prstGeom>
            <a:solidFill>
              <a:schemeClr val="tx1">
                <a:lumMod val="65000"/>
                <a:lumOff val="35000"/>
              </a:schemeClr>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ko-KR" sz="1300" b="1" dirty="0" smtClean="0"/>
                <a:t>NORTH KOREA DIAKONIA</a:t>
              </a:r>
              <a:endParaRPr lang="en-US" altLang="ko-KR" sz="1300" dirty="0"/>
            </a:p>
          </p:txBody>
        </p:sp>
        <p:sp>
          <p:nvSpPr>
            <p:cNvPr id="23" name="Line 158"/>
            <p:cNvSpPr>
              <a:spLocks noChangeShapeType="1"/>
            </p:cNvSpPr>
            <p:nvPr/>
          </p:nvSpPr>
          <p:spPr bwMode="auto">
            <a:xfrm>
              <a:off x="2051720" y="4581128"/>
              <a:ext cx="5184576" cy="0"/>
            </a:xfrm>
            <a:prstGeom prst="line">
              <a:avLst/>
            </a:prstGeom>
            <a:ln>
              <a:solidFill>
                <a:schemeClr val="accent1">
                  <a:lumMod val="50000"/>
                </a:schemeClr>
              </a:solidFill>
              <a:headEnd/>
              <a:tailEnd/>
            </a:ln>
          </p:spPr>
          <p:style>
            <a:lnRef idx="2">
              <a:schemeClr val="dk1"/>
            </a:lnRef>
            <a:fillRef idx="0">
              <a:schemeClr val="dk1"/>
            </a:fillRef>
            <a:effectRef idx="1">
              <a:schemeClr val="dk1"/>
            </a:effectRef>
            <a:fontRef idx="minor">
              <a:schemeClr val="tx1"/>
            </a:fontRef>
          </p:style>
          <p:txBody>
            <a:bodyPr/>
            <a:lstStyle/>
            <a:p>
              <a:endParaRPr lang="ko-KR" altLang="en-US"/>
            </a:p>
          </p:txBody>
        </p:sp>
        <p:sp>
          <p:nvSpPr>
            <p:cNvPr id="24" name="AutoShape 154"/>
            <p:cNvSpPr>
              <a:spLocks noChangeArrowheads="1"/>
            </p:cNvSpPr>
            <p:nvPr/>
          </p:nvSpPr>
          <p:spPr bwMode="auto">
            <a:xfrm>
              <a:off x="467544" y="3789040"/>
              <a:ext cx="2808312" cy="504056"/>
            </a:xfrm>
            <a:prstGeom prst="roundRect">
              <a:avLst>
                <a:gd name="adj" fmla="val 4102"/>
              </a:avLst>
            </a:prstGeom>
            <a:solidFill>
              <a:schemeClr val="bg2">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ko-KR" sz="1100" dirty="0" err="1" smtClean="0">
                  <a:solidFill>
                    <a:schemeClr val="tx1"/>
                  </a:solidFill>
                </a:rPr>
                <a:t>Diakonia</a:t>
              </a:r>
              <a:r>
                <a:rPr lang="en-US" altLang="ko-KR" sz="1100" dirty="0" smtClean="0">
                  <a:solidFill>
                    <a:schemeClr val="tx1"/>
                  </a:solidFill>
                </a:rPr>
                <a:t> activities in Korea</a:t>
              </a:r>
            </a:p>
          </p:txBody>
        </p:sp>
        <p:sp>
          <p:nvSpPr>
            <p:cNvPr id="25" name="AutoShape 154"/>
            <p:cNvSpPr>
              <a:spLocks noChangeArrowheads="1"/>
            </p:cNvSpPr>
            <p:nvPr/>
          </p:nvSpPr>
          <p:spPr bwMode="auto">
            <a:xfrm>
              <a:off x="3419872" y="3789040"/>
              <a:ext cx="2304256" cy="504056"/>
            </a:xfrm>
            <a:prstGeom prst="roundRect">
              <a:avLst>
                <a:gd name="adj" fmla="val 4102"/>
              </a:avLst>
            </a:prstGeom>
            <a:solidFill>
              <a:schemeClr val="bg2">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ko-KR" sz="1100" dirty="0" err="1" smtClean="0">
                  <a:solidFill>
                    <a:schemeClr val="tx1"/>
                  </a:solidFill>
                </a:rPr>
                <a:t>Diakonia</a:t>
              </a:r>
              <a:r>
                <a:rPr lang="en-US" altLang="ko-KR" sz="1100" dirty="0" smtClean="0">
                  <a:solidFill>
                    <a:schemeClr val="tx1"/>
                  </a:solidFill>
                </a:rPr>
                <a:t> activities worldwide</a:t>
              </a:r>
              <a:endParaRPr lang="en-US" altLang="ko-KR" sz="1100" dirty="0">
                <a:solidFill>
                  <a:schemeClr val="tx1"/>
                </a:solidFill>
              </a:endParaRPr>
            </a:p>
          </p:txBody>
        </p:sp>
        <p:sp>
          <p:nvSpPr>
            <p:cNvPr id="26" name="AutoShape 154"/>
            <p:cNvSpPr>
              <a:spLocks noChangeArrowheads="1"/>
            </p:cNvSpPr>
            <p:nvPr/>
          </p:nvSpPr>
          <p:spPr bwMode="auto">
            <a:xfrm>
              <a:off x="5868143" y="3789040"/>
              <a:ext cx="2520281" cy="504056"/>
            </a:xfrm>
            <a:prstGeom prst="roundRect">
              <a:avLst>
                <a:gd name="adj" fmla="val 4102"/>
              </a:avLst>
            </a:prstGeom>
            <a:solidFill>
              <a:schemeClr val="bg2">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altLang="ko-KR" sz="1100" dirty="0" err="1" smtClean="0">
                  <a:solidFill>
                    <a:schemeClr val="tx1"/>
                  </a:solidFill>
                </a:rPr>
                <a:t>Diakonia</a:t>
              </a:r>
              <a:r>
                <a:rPr lang="en-US" altLang="ko-KR" sz="1100" dirty="0" smtClean="0">
                  <a:solidFill>
                    <a:schemeClr val="tx1"/>
                  </a:solidFill>
                </a:rPr>
                <a:t> activities in North Korea</a:t>
              </a:r>
              <a:endParaRPr lang="en-US" altLang="ko-KR" sz="1100" dirty="0">
                <a:solidFill>
                  <a:schemeClr val="tx1"/>
                </a:solidFill>
              </a:endParaRPr>
            </a:p>
          </p:txBody>
        </p:sp>
        <p:sp>
          <p:nvSpPr>
            <p:cNvPr id="28" name="AutoShape 147"/>
            <p:cNvSpPr>
              <a:spLocks noChangeArrowheads="1"/>
            </p:cNvSpPr>
            <p:nvPr/>
          </p:nvSpPr>
          <p:spPr bwMode="auto">
            <a:xfrm>
              <a:off x="2627784" y="1988840"/>
              <a:ext cx="3960440" cy="648072"/>
            </a:xfrm>
            <a:prstGeom prst="roundRect">
              <a:avLst>
                <a:gd name="adj" fmla="val 410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altLang="ko-KR" sz="2400" b="1" dirty="0" smtClean="0">
                  <a:solidFill>
                    <a:schemeClr val="tx1"/>
                  </a:solidFill>
                </a:rPr>
                <a:t>KOREAN DIAKONIA </a:t>
              </a:r>
              <a:endParaRPr lang="en-US" altLang="ko-KR" sz="2400" dirty="0">
                <a:solidFill>
                  <a:schemeClr val="tx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직사각형 27"/>
          <p:cNvSpPr/>
          <p:nvPr/>
        </p:nvSpPr>
        <p:spPr>
          <a:xfrm>
            <a:off x="214282" y="357166"/>
            <a:ext cx="328614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smtClean="0">
                <a:solidFill>
                  <a:schemeClr val="tx2">
                    <a:lumMod val="75000"/>
                  </a:schemeClr>
                </a:solidFill>
              </a:rPr>
              <a:t>KD Leadership</a:t>
            </a:r>
            <a:endParaRPr lang="ko-KR" altLang="en-US" sz="2800" b="1" dirty="0">
              <a:solidFill>
                <a:schemeClr val="tx2">
                  <a:lumMod val="75000"/>
                </a:schemeClr>
              </a:solidFill>
            </a:endParaRPr>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18433" name="Rectangle 1"/>
          <p:cNvSpPr>
            <a:spLocks noChangeArrowheads="1"/>
          </p:cNvSpPr>
          <p:nvPr/>
        </p:nvSpPr>
        <p:spPr bwMode="auto">
          <a:xfrm>
            <a:off x="142844" y="1428736"/>
            <a:ext cx="9001156"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lvl="0" fontAlgn="base">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a:p>
            <a:pPr lvl="0" fontAlgn="base">
              <a:spcBef>
                <a:spcPct val="0"/>
              </a:spcBef>
              <a:spcAft>
                <a:spcPct val="0"/>
              </a:spcAft>
            </a:pPr>
            <a:endPar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lvl="0" fontAlgn="base">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a:p>
            <a:pPr lvl="0" fontAlgn="base">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a:t>
            </a:r>
            <a:endParaRPr kumimoji="1" lang="en-US" altLang="ko-KR" sz="1400" dirty="0" smtClean="0">
              <a:solidFill>
                <a:schemeClr val="tx2"/>
              </a:solidFill>
              <a:latin typeface="Arial" pitchFamily="34" charset="0"/>
              <a:ea typeface="맑은 고딕" pitchFamily="50" charset="-127"/>
              <a:cs typeface="Arial" pitchFamily="34" charset="0"/>
            </a:endParaRPr>
          </a:p>
          <a:p>
            <a:pPr fontAlgn="base">
              <a:spcBef>
                <a:spcPct val="0"/>
              </a:spcBef>
              <a:spcAft>
                <a:spcPct val="0"/>
              </a:spcAft>
            </a:pPr>
            <a:r>
              <a:rPr kumimoji="1" lang="en-US" altLang="ko-KR" sz="1400" dirty="0" smtClean="0">
                <a:solidFill>
                  <a:schemeClr val="tx2"/>
                </a:solidFill>
                <a:latin typeface="Arial" pitchFamily="34" charset="0"/>
                <a:ea typeface="맑은 고딕" pitchFamily="50" charset="-127"/>
                <a:cs typeface="Arial" pitchFamily="34" charset="0"/>
              </a:rPr>
              <a:t>                                                                       </a:t>
            </a:r>
          </a:p>
          <a:p>
            <a:pPr lvl="0" fontAlgn="base">
              <a:spcBef>
                <a:spcPct val="0"/>
              </a:spcBef>
              <a:spcAft>
                <a:spcPct val="0"/>
              </a:spcAft>
            </a:pPr>
            <a:endParaRPr kumimoji="1" lang="en-US" altLang="ko-KR" sz="1400"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a:p>
            <a:pPr marL="0" marR="0" lvl="0" indent="0" algn="l" defTabSz="914400" rtl="0" eaLnBrk="1" fontAlgn="base" latinLnBrk="1" hangingPunct="1">
              <a:lnSpc>
                <a:spcPct val="100000"/>
              </a:lnSpc>
              <a:spcBef>
                <a:spcPct val="0"/>
              </a:spcBef>
              <a:spcAft>
                <a:spcPct val="0"/>
              </a:spcAft>
              <a:buClrTx/>
              <a:buSzTx/>
              <a:tabLst/>
            </a:pPr>
            <a:endParaRPr kumimoji="1" lang="en-US" altLang="ko-KR"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1" lang="en-US" altLang="ko-KR"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1" lang="en-US" altLang="ko-KR" dirty="0" smtClean="0">
              <a:solidFill>
                <a:schemeClr val="tx2"/>
              </a:solidFill>
              <a:latin typeface="Arial" pitchFamily="34" charset="0"/>
              <a:ea typeface="굴림" pitchFamily="50"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1" lang="en-US" altLang="ko-KR" b="0" i="0" u="none" strike="noStrike" cap="none" normalizeH="0" baseline="0" dirty="0" smtClean="0">
              <a:ln>
                <a:noFill/>
              </a:ln>
              <a:solidFill>
                <a:schemeClr val="tx2"/>
              </a:solidFill>
              <a:effectLst/>
              <a:latin typeface="Arial" pitchFamily="34" charset="0"/>
              <a:ea typeface="굴림" pitchFamily="50" charset="-127"/>
              <a:cs typeface="Arial" pitchFamily="34" charset="0"/>
            </a:endParaRPr>
          </a:p>
          <a:p>
            <a:pPr lvl="0" eaLnBrk="0" fontAlgn="base" latinLnBrk="0" hangingPunct="0">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a:p>
            <a:pPr eaLnBrk="0" fontAlgn="base" latinLnBrk="0" hangingPunct="0">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a:t>
            </a:r>
          </a:p>
          <a:p>
            <a:pPr eaLnBrk="0" fontAlgn="base" latinLnBrk="0" hangingPunct="0">
              <a:spcBef>
                <a:spcPct val="0"/>
              </a:spcBef>
              <a:spcAft>
                <a:spcPct val="0"/>
              </a:spcAft>
            </a:pPr>
            <a:endParaRPr kumimoji="1" lang="en-US" altLang="ko-KR" b="0" i="0" u="none" strike="noStrike" cap="none" normalizeH="0" baseline="0" dirty="0" smtClean="0">
              <a:ln>
                <a:noFill/>
              </a:ln>
              <a:solidFill>
                <a:schemeClr val="tx2"/>
              </a:solidFill>
              <a:effectLst/>
              <a:latin typeface="Arial" pitchFamily="34" charset="0"/>
              <a:ea typeface="맑은 고딕" pitchFamily="50" charset="-127"/>
              <a:cs typeface="Arial" pitchFamily="34" charset="0"/>
            </a:endParaRPr>
          </a:p>
        </p:txBody>
      </p:sp>
      <p:pic>
        <p:nvPicPr>
          <p:cNvPr id="24580" name="Picture 4" descr="김삼환 목사 “에큐메니컬 위해 교회도 십일조해야” 제안"/>
          <p:cNvPicPr>
            <a:picLocks noChangeAspect="1" noChangeArrowheads="1"/>
          </p:cNvPicPr>
          <p:nvPr/>
        </p:nvPicPr>
        <p:blipFill>
          <a:blip r:embed="rId4"/>
          <a:srcRect/>
          <a:stretch>
            <a:fillRect/>
          </a:stretch>
        </p:blipFill>
        <p:spPr bwMode="auto">
          <a:xfrm>
            <a:off x="285720" y="1214422"/>
            <a:ext cx="857256" cy="1214445"/>
          </a:xfrm>
          <a:prstGeom prst="rect">
            <a:avLst/>
          </a:prstGeom>
          <a:noFill/>
        </p:spPr>
      </p:pic>
      <p:pic>
        <p:nvPicPr>
          <p:cNvPr id="24582" name="Picture 6" descr="[바이블시론-손인웅] 도덕·능력 갖춘 인재 키우자"/>
          <p:cNvPicPr>
            <a:picLocks noChangeAspect="1" noChangeArrowheads="1"/>
          </p:cNvPicPr>
          <p:nvPr/>
        </p:nvPicPr>
        <p:blipFill>
          <a:blip r:embed="rId5"/>
          <a:srcRect/>
          <a:stretch>
            <a:fillRect/>
          </a:stretch>
        </p:blipFill>
        <p:spPr bwMode="auto">
          <a:xfrm>
            <a:off x="285720" y="2643182"/>
            <a:ext cx="785818" cy="1181681"/>
          </a:xfrm>
          <a:prstGeom prst="rect">
            <a:avLst/>
          </a:prstGeom>
          <a:noFill/>
        </p:spPr>
      </p:pic>
      <p:sp>
        <p:nvSpPr>
          <p:cNvPr id="15" name="Rectangle 1"/>
          <p:cNvSpPr>
            <a:spLocks noChangeArrowheads="1"/>
          </p:cNvSpPr>
          <p:nvPr/>
        </p:nvSpPr>
        <p:spPr bwMode="auto">
          <a:xfrm>
            <a:off x="1071538" y="3214686"/>
            <a:ext cx="20717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ko-KR" sz="1400" b="1" dirty="0" smtClean="0">
                <a:solidFill>
                  <a:schemeClr val="tx2"/>
                </a:solidFill>
                <a:latin typeface="Arial" pitchFamily="34" charset="0"/>
                <a:ea typeface="맑은 고딕" pitchFamily="50" charset="-127"/>
                <a:cs typeface="Arial" pitchFamily="34" charset="0"/>
              </a:rPr>
              <a:t>Rev. Son In </a:t>
            </a:r>
            <a:r>
              <a:rPr kumimoji="1" lang="en-US" altLang="ko-KR" sz="1400" b="1" dirty="0" err="1" smtClean="0">
                <a:solidFill>
                  <a:schemeClr val="tx2"/>
                </a:solidFill>
                <a:latin typeface="Arial" pitchFamily="34" charset="0"/>
                <a:ea typeface="맑은 고딕" pitchFamily="50" charset="-127"/>
                <a:cs typeface="Arial" pitchFamily="34" charset="0"/>
              </a:rPr>
              <a:t>Woong</a:t>
            </a:r>
            <a:endParaRPr kumimoji="1" lang="en-US" altLang="ko-KR" sz="1400" b="1" dirty="0" smtClean="0">
              <a:solidFill>
                <a:schemeClr val="tx2"/>
              </a:solidFill>
              <a:latin typeface="Arial" pitchFamily="34" charset="0"/>
              <a:ea typeface="맑은 고딕" pitchFamily="50" charset="-127"/>
              <a:cs typeface="Arial" pitchFamily="34" charset="0"/>
            </a:endParaRPr>
          </a:p>
          <a:p>
            <a:pPr lvl="0" fontAlgn="base">
              <a:spcBef>
                <a:spcPct val="0"/>
              </a:spcBef>
              <a:spcAft>
                <a:spcPct val="0"/>
              </a:spcAft>
            </a:pPr>
            <a:r>
              <a:rPr kumimoji="1" lang="en-US" altLang="ko-KR" sz="1100" dirty="0" smtClean="0">
                <a:solidFill>
                  <a:schemeClr val="tx2"/>
                </a:solidFill>
                <a:latin typeface="Arial" pitchFamily="34" charset="0"/>
                <a:ea typeface="맑은 고딕" pitchFamily="50" charset="-127"/>
                <a:cs typeface="Arial" pitchFamily="34" charset="0"/>
              </a:rPr>
              <a:t>(Korean Council of Christian </a:t>
            </a:r>
          </a:p>
          <a:p>
            <a:pPr lvl="0" fontAlgn="base">
              <a:spcBef>
                <a:spcPct val="0"/>
              </a:spcBef>
              <a:spcAft>
                <a:spcPct val="0"/>
              </a:spcAft>
            </a:pPr>
            <a:r>
              <a:rPr kumimoji="1" lang="en-US" altLang="ko-KR" sz="1100" dirty="0" smtClean="0">
                <a:solidFill>
                  <a:schemeClr val="tx2"/>
                </a:solidFill>
                <a:latin typeface="Arial" pitchFamily="34" charset="0"/>
                <a:ea typeface="맑은 고딕" pitchFamily="50" charset="-127"/>
                <a:cs typeface="Arial" pitchFamily="34" charset="0"/>
              </a:rPr>
              <a:t>Social Welfare</a:t>
            </a:r>
            <a:r>
              <a:rPr kumimoji="1" lang="ko-KR" altLang="en-US" sz="1100" dirty="0" smtClean="0">
                <a:solidFill>
                  <a:schemeClr val="tx2"/>
                </a:solidFill>
                <a:latin typeface="Arial" pitchFamily="34" charset="0"/>
                <a:ea typeface="맑은 고딕" pitchFamily="50" charset="-127"/>
                <a:cs typeface="Arial" pitchFamily="34" charset="0"/>
              </a:rPr>
              <a:t> </a:t>
            </a:r>
            <a:r>
              <a:rPr kumimoji="1" lang="en-US" altLang="ko-KR" sz="1100" dirty="0" smtClean="0">
                <a:solidFill>
                  <a:schemeClr val="tx2"/>
                </a:solidFill>
                <a:latin typeface="Arial" pitchFamily="34" charset="0"/>
                <a:ea typeface="맑은 고딕" pitchFamily="50" charset="-127"/>
                <a:cs typeface="Arial" pitchFamily="34" charset="0"/>
              </a:rPr>
              <a:t>Chairperson)</a:t>
            </a:r>
          </a:p>
        </p:txBody>
      </p:sp>
      <p:sp>
        <p:nvSpPr>
          <p:cNvPr id="19" name="Rectangle 1"/>
          <p:cNvSpPr>
            <a:spLocks noChangeArrowheads="1"/>
          </p:cNvSpPr>
          <p:nvPr/>
        </p:nvSpPr>
        <p:spPr bwMode="auto">
          <a:xfrm>
            <a:off x="1142976" y="1918919"/>
            <a:ext cx="37862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ko-KR" sz="1400" b="1" dirty="0" smtClean="0">
                <a:solidFill>
                  <a:schemeClr val="tx2"/>
                </a:solidFill>
                <a:latin typeface="Arial" pitchFamily="34" charset="0"/>
                <a:ea typeface="맑은 고딕" pitchFamily="50" charset="-127"/>
                <a:cs typeface="Arial" pitchFamily="34" charset="0"/>
              </a:rPr>
              <a:t>Rev. Kim Sam </a:t>
            </a:r>
            <a:r>
              <a:rPr kumimoji="1" lang="en-US" altLang="ko-KR" sz="1400" b="1" dirty="0" err="1" smtClean="0">
                <a:solidFill>
                  <a:schemeClr val="tx2"/>
                </a:solidFill>
                <a:latin typeface="Arial" pitchFamily="34" charset="0"/>
                <a:ea typeface="맑은 고딕" pitchFamily="50" charset="-127"/>
                <a:cs typeface="Arial" pitchFamily="34" charset="0"/>
              </a:rPr>
              <a:t>Whan</a:t>
            </a:r>
            <a:endParaRPr kumimoji="1" lang="en-US" altLang="ko-KR" sz="1400" b="1" dirty="0" smtClean="0">
              <a:solidFill>
                <a:schemeClr val="tx2"/>
              </a:solidFill>
              <a:latin typeface="Arial" pitchFamily="34" charset="0"/>
              <a:ea typeface="맑은 고딕" pitchFamily="50" charset="-127"/>
              <a:cs typeface="Arial" pitchFamily="34" charset="0"/>
            </a:endParaRPr>
          </a:p>
          <a:p>
            <a:pPr lvl="0" fontAlgn="base">
              <a:spcBef>
                <a:spcPct val="0"/>
              </a:spcBef>
              <a:spcAft>
                <a:spcPct val="0"/>
              </a:spcAft>
            </a:pPr>
            <a:r>
              <a:rPr kumimoji="1" lang="en-US" altLang="ko-KR" sz="1400" dirty="0" smtClean="0">
                <a:solidFill>
                  <a:schemeClr val="tx2"/>
                </a:solidFill>
                <a:latin typeface="Arial" pitchFamily="34" charset="0"/>
                <a:ea typeface="맑은 고딕" pitchFamily="50" charset="-127"/>
                <a:cs typeface="Arial" pitchFamily="34" charset="0"/>
              </a:rPr>
              <a:t>(KD Moderator)</a:t>
            </a:r>
          </a:p>
        </p:txBody>
      </p:sp>
      <p:pic>
        <p:nvPicPr>
          <p:cNvPr id="20" name="Picture 2" descr="오정현"/>
          <p:cNvPicPr>
            <a:picLocks noChangeAspect="1" noChangeArrowheads="1"/>
          </p:cNvPicPr>
          <p:nvPr/>
        </p:nvPicPr>
        <p:blipFill>
          <a:blip r:embed="rId6"/>
          <a:srcRect/>
          <a:stretch>
            <a:fillRect/>
          </a:stretch>
        </p:blipFill>
        <p:spPr bwMode="auto">
          <a:xfrm>
            <a:off x="3133878" y="2538406"/>
            <a:ext cx="928694" cy="1362084"/>
          </a:xfrm>
          <a:prstGeom prst="rect">
            <a:avLst/>
          </a:prstGeom>
          <a:noFill/>
        </p:spPr>
      </p:pic>
      <p:sp>
        <p:nvSpPr>
          <p:cNvPr id="22" name="Rectangle 1"/>
          <p:cNvSpPr>
            <a:spLocks noChangeArrowheads="1"/>
          </p:cNvSpPr>
          <p:nvPr/>
        </p:nvSpPr>
        <p:spPr bwMode="auto">
          <a:xfrm>
            <a:off x="4000496" y="3357562"/>
            <a:ext cx="207170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ko-KR" sz="1400" b="1" dirty="0" smtClean="0">
                <a:solidFill>
                  <a:schemeClr val="tx2"/>
                </a:solidFill>
                <a:latin typeface="Arial" pitchFamily="34" charset="0"/>
                <a:ea typeface="맑은 고딕" pitchFamily="50" charset="-127"/>
                <a:cs typeface="Arial" pitchFamily="34" charset="0"/>
              </a:rPr>
              <a:t>Rev. Oh Jung Hyun</a:t>
            </a:r>
          </a:p>
          <a:p>
            <a:pPr lvl="0" fontAlgn="base">
              <a:spcBef>
                <a:spcPct val="0"/>
              </a:spcBef>
              <a:spcAft>
                <a:spcPct val="0"/>
              </a:spcAft>
            </a:pPr>
            <a:r>
              <a:rPr kumimoji="1" lang="en-US" altLang="ko-KR" sz="1100" dirty="0" smtClean="0">
                <a:solidFill>
                  <a:schemeClr val="tx2"/>
                </a:solidFill>
                <a:latin typeface="Arial" pitchFamily="34" charset="0"/>
                <a:ea typeface="맑은 고딕" pitchFamily="50" charset="-127"/>
                <a:cs typeface="Arial" pitchFamily="34" charset="0"/>
              </a:rPr>
              <a:t>(World </a:t>
            </a:r>
            <a:r>
              <a:rPr kumimoji="1" lang="en-US" altLang="ko-KR" sz="1100" dirty="0" err="1" smtClean="0">
                <a:solidFill>
                  <a:schemeClr val="tx2"/>
                </a:solidFill>
                <a:latin typeface="Arial" pitchFamily="34" charset="0"/>
                <a:ea typeface="맑은 고딕" pitchFamily="50" charset="-127"/>
                <a:cs typeface="Arial" pitchFamily="34" charset="0"/>
              </a:rPr>
              <a:t>Diakonia</a:t>
            </a:r>
            <a:r>
              <a:rPr kumimoji="1" lang="en-US" altLang="ko-KR" sz="1100" dirty="0" smtClean="0">
                <a:solidFill>
                  <a:schemeClr val="tx2"/>
                </a:solidFill>
                <a:latin typeface="Arial" pitchFamily="34" charset="0"/>
                <a:ea typeface="맑은 고딕" pitchFamily="50" charset="-127"/>
                <a:cs typeface="Arial" pitchFamily="34" charset="0"/>
              </a:rPr>
              <a:t> Chairperson)</a:t>
            </a:r>
          </a:p>
        </p:txBody>
      </p:sp>
      <p:pic>
        <p:nvPicPr>
          <p:cNvPr id="24" name="Picture 12" descr="작은교회살리기연합 결성 정성진 목사 “교회 상생의 길은 양심 회복으로부터 시작해야”"/>
          <p:cNvPicPr>
            <a:picLocks noChangeAspect="1" noChangeArrowheads="1"/>
          </p:cNvPicPr>
          <p:nvPr/>
        </p:nvPicPr>
        <p:blipFill>
          <a:blip r:embed="rId7"/>
          <a:srcRect/>
          <a:stretch>
            <a:fillRect/>
          </a:stretch>
        </p:blipFill>
        <p:spPr bwMode="auto">
          <a:xfrm>
            <a:off x="285720" y="4071942"/>
            <a:ext cx="808986" cy="1071570"/>
          </a:xfrm>
          <a:prstGeom prst="rect">
            <a:avLst/>
          </a:prstGeom>
          <a:noFill/>
        </p:spPr>
      </p:pic>
      <p:pic>
        <p:nvPicPr>
          <p:cNvPr id="25"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85720" y="5359739"/>
            <a:ext cx="830467" cy="1067743"/>
          </a:xfrm>
          <a:prstGeom prst="rect">
            <a:avLst/>
          </a:prstGeom>
          <a:noFill/>
        </p:spPr>
      </p:pic>
      <p:sp>
        <p:nvSpPr>
          <p:cNvPr id="26" name="Rectangle 1"/>
          <p:cNvSpPr>
            <a:spLocks noChangeArrowheads="1"/>
          </p:cNvSpPr>
          <p:nvPr/>
        </p:nvSpPr>
        <p:spPr bwMode="auto">
          <a:xfrm>
            <a:off x="1142976" y="4643446"/>
            <a:ext cx="2071702"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ko-KR" sz="1400" b="1" dirty="0" smtClean="0">
                <a:solidFill>
                  <a:schemeClr val="tx2"/>
                </a:solidFill>
                <a:latin typeface="Arial" pitchFamily="34" charset="0"/>
                <a:ea typeface="맑은 고딕" pitchFamily="50" charset="-127"/>
                <a:cs typeface="Arial" pitchFamily="34" charset="0"/>
              </a:rPr>
              <a:t>Rev. Jung Sung Jin</a:t>
            </a:r>
          </a:p>
          <a:p>
            <a:pPr lvl="0" fontAlgn="base">
              <a:spcBef>
                <a:spcPct val="0"/>
              </a:spcBef>
              <a:spcAft>
                <a:spcPct val="0"/>
              </a:spcAft>
            </a:pPr>
            <a:r>
              <a:rPr kumimoji="1" lang="en-US" altLang="ko-KR" sz="1100" dirty="0" smtClean="0">
                <a:solidFill>
                  <a:schemeClr val="tx2"/>
                </a:solidFill>
                <a:latin typeface="Arial" pitchFamily="34" charset="0"/>
                <a:ea typeface="맑은 고딕" pitchFamily="50" charset="-127"/>
                <a:cs typeface="Arial" pitchFamily="34" charset="0"/>
              </a:rPr>
              <a:t>(E</a:t>
            </a:r>
            <a:r>
              <a:rPr lang="en-US" sz="1100" dirty="0" smtClean="0">
                <a:solidFill>
                  <a:schemeClr val="tx2"/>
                </a:solidFill>
                <a:latin typeface="Arial" pitchFamily="34" charset="0"/>
                <a:cs typeface="Arial" pitchFamily="34" charset="0"/>
              </a:rPr>
              <a:t>xecutive Director</a:t>
            </a:r>
            <a:r>
              <a:rPr kumimoji="1" lang="en-US" sz="1100" dirty="0" smtClean="0">
                <a:solidFill>
                  <a:schemeClr val="tx2"/>
                </a:solidFill>
                <a:latin typeface="Arial" pitchFamily="34" charset="0"/>
                <a:ea typeface="맑은 고딕" pitchFamily="50" charset="-127"/>
                <a:cs typeface="Arial" pitchFamily="34" charset="0"/>
              </a:rPr>
              <a:t> </a:t>
            </a:r>
            <a:r>
              <a:rPr kumimoji="1" lang="en-US" altLang="ko-KR" sz="1100" dirty="0" smtClean="0">
                <a:solidFill>
                  <a:schemeClr val="tx2"/>
                </a:solidFill>
                <a:latin typeface="Arial" pitchFamily="34" charset="0"/>
                <a:ea typeface="맑은 고딕" pitchFamily="50" charset="-127"/>
                <a:cs typeface="Arial" pitchFamily="34" charset="0"/>
              </a:rPr>
              <a:t>)</a:t>
            </a:r>
          </a:p>
        </p:txBody>
      </p:sp>
      <p:sp>
        <p:nvSpPr>
          <p:cNvPr id="27" name="Rectangle 1"/>
          <p:cNvSpPr>
            <a:spLocks noChangeArrowheads="1"/>
          </p:cNvSpPr>
          <p:nvPr/>
        </p:nvSpPr>
        <p:spPr bwMode="auto">
          <a:xfrm>
            <a:off x="1142976" y="5929330"/>
            <a:ext cx="2500330"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ko-KR" sz="1400" b="1" dirty="0" smtClean="0">
                <a:solidFill>
                  <a:schemeClr val="tx2"/>
                </a:solidFill>
                <a:latin typeface="Arial" pitchFamily="34" charset="0"/>
                <a:ea typeface="맑은 고딕" pitchFamily="50" charset="-127"/>
                <a:cs typeface="Arial" pitchFamily="34" charset="0"/>
              </a:rPr>
              <a:t>Rev. </a:t>
            </a:r>
            <a:r>
              <a:rPr kumimoji="1" lang="en-US" altLang="ko-KR" sz="1400" b="1" dirty="0" err="1" smtClean="0">
                <a:solidFill>
                  <a:schemeClr val="tx2"/>
                </a:solidFill>
                <a:latin typeface="Arial" pitchFamily="34" charset="0"/>
                <a:ea typeface="맑은 고딕" pitchFamily="50" charset="-127"/>
                <a:cs typeface="Arial" pitchFamily="34" charset="0"/>
              </a:rPr>
              <a:t>Cheon</a:t>
            </a:r>
            <a:r>
              <a:rPr kumimoji="1" lang="en-US" altLang="ko-KR" sz="1400" b="1" dirty="0" smtClean="0">
                <a:solidFill>
                  <a:schemeClr val="tx2"/>
                </a:solidFill>
                <a:latin typeface="Arial" pitchFamily="34" charset="0"/>
                <a:ea typeface="맑은 고딕" pitchFamily="50" charset="-127"/>
                <a:cs typeface="Arial" pitchFamily="34" charset="0"/>
              </a:rPr>
              <a:t> Young </a:t>
            </a:r>
            <a:r>
              <a:rPr kumimoji="1" lang="en-US" altLang="ko-KR" sz="1400" b="1" dirty="0" err="1" smtClean="0">
                <a:solidFill>
                  <a:schemeClr val="tx2"/>
                </a:solidFill>
                <a:latin typeface="Arial" pitchFamily="34" charset="0"/>
                <a:ea typeface="맑은 고딕" pitchFamily="50" charset="-127"/>
                <a:cs typeface="Arial" pitchFamily="34" charset="0"/>
              </a:rPr>
              <a:t>Cheol</a:t>
            </a:r>
            <a:endParaRPr kumimoji="1" lang="en-US" altLang="ko-KR" sz="1400" b="1" dirty="0" smtClean="0">
              <a:solidFill>
                <a:schemeClr val="tx2"/>
              </a:solidFill>
              <a:latin typeface="Arial" pitchFamily="34" charset="0"/>
              <a:ea typeface="맑은 고딕" pitchFamily="50" charset="-127"/>
              <a:cs typeface="Arial" pitchFamily="34" charset="0"/>
            </a:endParaRPr>
          </a:p>
          <a:p>
            <a:pPr lvl="0" fontAlgn="base">
              <a:spcBef>
                <a:spcPct val="0"/>
              </a:spcBef>
              <a:spcAft>
                <a:spcPct val="0"/>
              </a:spcAft>
            </a:pPr>
            <a:r>
              <a:rPr kumimoji="1" lang="en-US" altLang="ko-KR" sz="1100" dirty="0" smtClean="0">
                <a:solidFill>
                  <a:schemeClr val="tx2"/>
                </a:solidFill>
                <a:latin typeface="Arial" pitchFamily="34" charset="0"/>
                <a:ea typeface="맑은 고딕" pitchFamily="50" charset="-127"/>
                <a:cs typeface="Arial" pitchFamily="34" charset="0"/>
              </a:rPr>
              <a:t>(Secretary General)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descr="20121210162932.jpg"/>
          <p:cNvPicPr>
            <a:picLocks noChangeAspect="1"/>
          </p:cNvPicPr>
          <p:nvPr/>
        </p:nvPicPr>
        <p:blipFill>
          <a:blip r:embed="rId3"/>
          <a:stretch>
            <a:fillRect/>
          </a:stretch>
        </p:blipFill>
        <p:spPr>
          <a:xfrm>
            <a:off x="5857884" y="4071942"/>
            <a:ext cx="2643206" cy="2214578"/>
          </a:xfrm>
          <a:prstGeom prst="rect">
            <a:avLst/>
          </a:prstGeom>
          <a:ln>
            <a:noFill/>
          </a:ln>
          <a:effectLst>
            <a:softEdge rad="112500"/>
          </a:effectLst>
        </p:spPr>
      </p:pic>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4"/>
          <a:srcRect/>
          <a:stretch>
            <a:fillRect/>
          </a:stretch>
        </p:blipFill>
        <p:spPr bwMode="auto">
          <a:xfrm>
            <a:off x="7786710" y="6215082"/>
            <a:ext cx="1147746" cy="496941"/>
          </a:xfrm>
          <a:prstGeom prst="rect">
            <a:avLst/>
          </a:prstGeom>
          <a:noFill/>
        </p:spPr>
      </p:pic>
      <p:sp>
        <p:nvSpPr>
          <p:cNvPr id="13" name="직사각형 12"/>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Local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sp>
        <p:nvSpPr>
          <p:cNvPr id="8" name="Rectangle 1"/>
          <p:cNvSpPr>
            <a:spLocks noChangeArrowheads="1"/>
          </p:cNvSpPr>
          <p:nvPr/>
        </p:nvSpPr>
        <p:spPr bwMode="auto">
          <a:xfrm>
            <a:off x="403953" y="1110607"/>
            <a:ext cx="792961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rtl="0" eaLnBrk="1" fontAlgn="base" latinLnBrk="1" hangingPunct="1">
              <a:lnSpc>
                <a:spcPct val="100000"/>
              </a:lnSpc>
              <a:spcBef>
                <a:spcPct val="0"/>
              </a:spcBef>
              <a:spcAft>
                <a:spcPct val="0"/>
              </a:spcAft>
              <a:buClrTx/>
              <a:buSzTx/>
              <a:tabLst/>
            </a:pPr>
            <a:r>
              <a:rPr kumimoji="1" lang="en-US" altLang="ko-KR" b="1" dirty="0" smtClean="0">
                <a:solidFill>
                  <a:schemeClr val="tx2"/>
                </a:solidFill>
                <a:latin typeface="Arial" pitchFamily="34" charset="0"/>
                <a:ea typeface="맑은 고딕" pitchFamily="50" charset="-127"/>
                <a:cs typeface="Arial" pitchFamily="34" charset="0"/>
              </a:rPr>
              <a:t>The oil spill on the west coat of Korea</a:t>
            </a:r>
          </a:p>
          <a:p>
            <a:pPr marL="342900" marR="0" lvl="0" indent="-342900" defTabSz="914400" rtl="0" eaLnBrk="1" fontAlgn="base" latinLnBrk="1" hangingPunct="1">
              <a:lnSpc>
                <a:spcPct val="100000"/>
              </a:lnSpc>
              <a:spcBef>
                <a:spcPct val="0"/>
              </a:spcBef>
              <a:spcAft>
                <a:spcPct val="0"/>
              </a:spcAft>
              <a:buClrTx/>
              <a:buSzTx/>
              <a:tabLst/>
            </a:pPr>
            <a:endParaRPr kumimoji="1" lang="en-US" altLang="ko-KR" dirty="0" smtClean="0">
              <a:solidFill>
                <a:schemeClr val="tx2"/>
              </a:solidFill>
              <a:latin typeface="Arial" pitchFamily="34" charset="0"/>
              <a:ea typeface="맑은 고딕" pitchFamily="50" charset="-127"/>
              <a:cs typeface="Arial" pitchFamily="34" charset="0"/>
            </a:endParaRPr>
          </a:p>
          <a:p>
            <a:pPr latinLnBrk="0"/>
            <a:r>
              <a:rPr lang="en-US" sz="1600" dirty="0" smtClean="0">
                <a:solidFill>
                  <a:schemeClr val="tx2"/>
                </a:solidFill>
                <a:latin typeface="Arial" panose="020B0604020202020204" pitchFamily="34" charset="0"/>
                <a:cs typeface="Arial" panose="020B0604020202020204" pitchFamily="34" charset="0"/>
              </a:rPr>
              <a:t>The oil spill on the west coat of Korea on March 12, 2007 happened at the coastal waters of </a:t>
            </a:r>
            <a:r>
              <a:rPr lang="en-US" sz="1600" dirty="0" err="1" smtClean="0">
                <a:solidFill>
                  <a:schemeClr val="tx2"/>
                </a:solidFill>
                <a:latin typeface="Arial" panose="020B0604020202020204" pitchFamily="34" charset="0"/>
                <a:cs typeface="Arial" panose="020B0604020202020204" pitchFamily="34" charset="0"/>
              </a:rPr>
              <a:t>Taean</a:t>
            </a:r>
            <a:r>
              <a:rPr lang="en-US" sz="1600" dirty="0" smtClean="0">
                <a:solidFill>
                  <a:schemeClr val="tx2"/>
                </a:solidFill>
                <a:latin typeface="Arial" panose="020B0604020202020204" pitchFamily="34" charset="0"/>
                <a:cs typeface="Arial" panose="020B0604020202020204" pitchFamily="34" charset="0"/>
              </a:rPr>
              <a:t> county, South </a:t>
            </a:r>
            <a:r>
              <a:rPr lang="en-US" sz="1600" dirty="0" err="1" smtClean="0">
                <a:solidFill>
                  <a:schemeClr val="tx2"/>
                </a:solidFill>
                <a:latin typeface="Arial" panose="020B0604020202020204" pitchFamily="34" charset="0"/>
                <a:cs typeface="Arial" panose="020B0604020202020204" pitchFamily="34" charset="0"/>
              </a:rPr>
              <a:t>Chungcheong</a:t>
            </a:r>
            <a:r>
              <a:rPr lang="en-US" sz="1600" dirty="0" smtClean="0">
                <a:solidFill>
                  <a:schemeClr val="tx2"/>
                </a:solidFill>
                <a:latin typeface="Arial" panose="020B0604020202020204" pitchFamily="34" charset="0"/>
                <a:cs typeface="Arial" panose="020B0604020202020204" pitchFamily="34" charset="0"/>
              </a:rPr>
              <a:t> Province due to the collision between Hong Kong oil tanker 'Hebei Spirit' and a floating crane '</a:t>
            </a:r>
            <a:r>
              <a:rPr lang="en-US" sz="1600" dirty="0" err="1" smtClean="0">
                <a:solidFill>
                  <a:schemeClr val="tx2"/>
                </a:solidFill>
                <a:latin typeface="Arial" panose="020B0604020202020204" pitchFamily="34" charset="0"/>
                <a:cs typeface="Arial" panose="020B0604020202020204" pitchFamily="34" charset="0"/>
              </a:rPr>
              <a:t>Samseong</a:t>
            </a:r>
            <a:r>
              <a:rPr lang="en-US" sz="1600" dirty="0" smtClean="0">
                <a:solidFill>
                  <a:schemeClr val="tx2"/>
                </a:solidFill>
                <a:latin typeface="Arial" panose="020B0604020202020204" pitchFamily="34" charset="0"/>
                <a:cs typeface="Arial" panose="020B0604020202020204" pitchFamily="34" charset="0"/>
              </a:rPr>
              <a:t> 1'. This caused 8,000 hectares of fisheries and farms to be polluted in </a:t>
            </a:r>
            <a:r>
              <a:rPr lang="en-US" sz="1600" dirty="0" err="1" smtClean="0">
                <a:solidFill>
                  <a:schemeClr val="tx2"/>
                </a:solidFill>
                <a:latin typeface="Arial" panose="020B0604020202020204" pitchFamily="34" charset="0"/>
                <a:cs typeface="Arial" panose="020B0604020202020204" pitchFamily="34" charset="0"/>
              </a:rPr>
              <a:t>Seosan</a:t>
            </a:r>
            <a:r>
              <a:rPr lang="en-US" sz="1600" dirty="0" smtClean="0">
                <a:solidFill>
                  <a:schemeClr val="tx2"/>
                </a:solidFill>
                <a:latin typeface="Arial" panose="020B0604020202020204" pitchFamily="34" charset="0"/>
                <a:cs typeface="Arial" panose="020B0604020202020204" pitchFamily="34" charset="0"/>
              </a:rPr>
              <a:t> and </a:t>
            </a:r>
            <a:r>
              <a:rPr lang="en-US" sz="1600" dirty="0" err="1" smtClean="0">
                <a:solidFill>
                  <a:schemeClr val="tx2"/>
                </a:solidFill>
                <a:latin typeface="Arial" panose="020B0604020202020204" pitchFamily="34" charset="0"/>
                <a:cs typeface="Arial" panose="020B0604020202020204" pitchFamily="34" charset="0"/>
              </a:rPr>
              <a:t>Taean</a:t>
            </a:r>
            <a:r>
              <a:rPr lang="en-US" sz="1600" dirty="0" smtClean="0">
                <a:solidFill>
                  <a:schemeClr val="tx2"/>
                </a:solidFill>
                <a:latin typeface="Arial" panose="020B0604020202020204" pitchFamily="34" charset="0"/>
                <a:cs typeface="Arial" panose="020B0604020202020204" pitchFamily="34" charset="0"/>
              </a:rPr>
              <a:t>. </a:t>
            </a:r>
          </a:p>
          <a:p>
            <a:pPr latinLnBrk="0"/>
            <a:endParaRPr lang="en-US" altLang="ko-KR" sz="1600" dirty="0" smtClean="0">
              <a:solidFill>
                <a:schemeClr val="tx2"/>
              </a:solidFill>
              <a:latin typeface="Arial" panose="020B0604020202020204" pitchFamily="34" charset="0"/>
              <a:cs typeface="Arial" panose="020B0604020202020204" pitchFamily="34" charset="0"/>
            </a:endParaRPr>
          </a:p>
          <a:p>
            <a:pPr latinLnBrk="0">
              <a:defRPr/>
            </a:pPr>
            <a:r>
              <a:rPr lang="en-US" sz="1600" dirty="0" smtClean="0">
                <a:solidFill>
                  <a:schemeClr val="tx2"/>
                </a:solidFill>
                <a:latin typeface="Arial" panose="020B0604020202020204" pitchFamily="34" charset="0"/>
                <a:cs typeface="Arial" panose="020B0604020202020204" pitchFamily="34" charset="0"/>
              </a:rPr>
              <a:t>During this time 25 Protestant denominations came together which included </a:t>
            </a:r>
          </a:p>
          <a:p>
            <a:pPr latinLnBrk="0">
              <a:defRPr/>
            </a:pPr>
            <a:r>
              <a:rPr lang="en-US" sz="1600" dirty="0" smtClean="0">
                <a:solidFill>
                  <a:schemeClr val="tx2"/>
                </a:solidFill>
                <a:latin typeface="Arial" panose="020B0604020202020204" pitchFamily="34" charset="0"/>
                <a:cs typeface="Arial" panose="020B0604020202020204" pitchFamily="34" charset="0"/>
              </a:rPr>
              <a:t>10,000 local churches and around 1.2  million Christian volunteers that worked </a:t>
            </a:r>
          </a:p>
          <a:p>
            <a:pPr latinLnBrk="0">
              <a:defRPr/>
            </a:pPr>
            <a:r>
              <a:rPr lang="en-US" sz="1600" dirty="0" smtClean="0">
                <a:solidFill>
                  <a:schemeClr val="tx2"/>
                </a:solidFill>
                <a:latin typeface="Arial" panose="020B0604020202020204" pitchFamily="34" charset="0"/>
                <a:cs typeface="Arial" panose="020B0604020202020204" pitchFamily="34" charset="0"/>
              </a:rPr>
              <a:t>to prevent the spread of the spill and to help in other areas. These Christian </a:t>
            </a:r>
          </a:p>
          <a:p>
            <a:pPr latinLnBrk="0">
              <a:defRPr/>
            </a:pPr>
            <a:r>
              <a:rPr lang="en-US" sz="1600" dirty="0" smtClean="0">
                <a:solidFill>
                  <a:schemeClr val="tx2"/>
                </a:solidFill>
                <a:latin typeface="Arial" panose="020B0604020202020204" pitchFamily="34" charset="0"/>
                <a:cs typeface="Arial" panose="020B0604020202020204" pitchFamily="34" charset="0"/>
              </a:rPr>
              <a:t>volunteers composed of 80% of total volunteers. </a:t>
            </a:r>
            <a:endParaRPr lang="en-US" sz="1600" dirty="0" smtClean="0">
              <a:solidFill>
                <a:schemeClr val="accent2"/>
              </a:solidFill>
              <a:latin typeface="Arial" panose="020B0604020202020204" pitchFamily="34" charset="0"/>
              <a:cs typeface="Arial" panose="020B0604020202020204" pitchFamily="34" charset="0"/>
            </a:endParaRPr>
          </a:p>
          <a:p>
            <a:r>
              <a:rPr lang="en-US" altLang="ko-KR" sz="1600" dirty="0" smtClean="0">
                <a:solidFill>
                  <a:schemeClr val="tx2"/>
                </a:solidFill>
                <a:latin typeface="Arial" panose="020B0604020202020204" pitchFamily="34" charset="0"/>
                <a:cs typeface="Arial" panose="020B0604020202020204" pitchFamily="34" charset="0"/>
              </a:rPr>
              <a:t>The KD arranged </a:t>
            </a:r>
            <a:r>
              <a:rPr lang="en-US" altLang="ko-KR" sz="1600" dirty="0">
                <a:solidFill>
                  <a:schemeClr val="tx2"/>
                </a:solidFill>
                <a:latin typeface="Arial" panose="020B0604020202020204" pitchFamily="34" charset="0"/>
                <a:cs typeface="Arial" panose="020B0604020202020204" pitchFamily="34" charset="0"/>
              </a:rPr>
              <a:t>these activities as </a:t>
            </a:r>
            <a:r>
              <a:rPr lang="en-US" altLang="ko-KR" sz="1600" dirty="0" smtClean="0">
                <a:solidFill>
                  <a:schemeClr val="tx2"/>
                </a:solidFill>
                <a:latin typeface="Arial" panose="020B0604020202020204" pitchFamily="34" charset="0"/>
                <a:cs typeface="Arial" panose="020B0604020202020204" pitchFamily="34" charset="0"/>
              </a:rPr>
              <a:t>an ecumenical diaconal organization.</a:t>
            </a:r>
            <a:endParaRPr lang="ko-KR" altLang="en-US" sz="1600" dirty="0" smtClean="0">
              <a:solidFill>
                <a:schemeClr val="tx2"/>
              </a:solidFill>
            </a:endParaRPr>
          </a:p>
          <a:p>
            <a:pPr marL="342900" marR="0" lvl="0" indent="-342900" defTabSz="914400" rtl="0" eaLnBrk="1" fontAlgn="base" latinLnBrk="1" hangingPunct="1">
              <a:lnSpc>
                <a:spcPct val="100000"/>
              </a:lnSpc>
              <a:spcBef>
                <a:spcPct val="0"/>
              </a:spcBef>
              <a:spcAft>
                <a:spcPct val="0"/>
              </a:spcAft>
              <a:buClrTx/>
              <a:buSzTx/>
              <a:tabLst/>
            </a:pPr>
            <a:endParaRPr kumimoji="1" lang="en-US" altLang="ko-KR" b="0" i="0" u="none" strike="noStrike" cap="none" normalizeH="0" dirty="0" smtClean="0">
              <a:ln>
                <a:noFill/>
              </a:ln>
              <a:solidFill>
                <a:schemeClr val="tx2"/>
              </a:solidFill>
              <a:effectLst/>
              <a:latin typeface="Arial" pitchFamily="34" charset="0"/>
              <a:ea typeface="맑은 고딕" pitchFamily="50" charset="-127"/>
              <a:cs typeface="Arial" pitchFamily="34" charset="0"/>
            </a:endParaRPr>
          </a:p>
          <a:p>
            <a:pPr marL="342900" indent="-342900" fontAlgn="base">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a:p>
            <a:pPr marL="342900" marR="0" lvl="0" indent="-342900" defTabSz="914400" rtl="0" eaLnBrk="1" fontAlgn="base" latinLnBrk="1" hangingPunct="1">
              <a:lnSpc>
                <a:spcPct val="100000"/>
              </a:lnSpc>
              <a:spcBef>
                <a:spcPct val="0"/>
              </a:spcBef>
              <a:spcAft>
                <a:spcPct val="0"/>
              </a:spcAft>
              <a:buClrTx/>
              <a:buSzTx/>
              <a:tabLst/>
            </a:pPr>
            <a:endParaRPr kumimoji="1" lang="en-US" altLang="ko-KR" dirty="0" smtClean="0">
              <a:solidFill>
                <a:schemeClr val="tx2"/>
              </a:solidFill>
              <a:latin typeface="Arial" pitchFamily="34" charset="0"/>
              <a:ea typeface="맑은 고딕" pitchFamily="50" charset="-127"/>
              <a:cs typeface="Arial" pitchFamily="34" charset="0"/>
            </a:endParaRPr>
          </a:p>
          <a:p>
            <a:pPr marL="342900" marR="0" lvl="0" indent="-342900" defTabSz="914400" rtl="0" eaLnBrk="1" fontAlgn="base" latinLnBrk="1" hangingPunct="1">
              <a:lnSpc>
                <a:spcPct val="100000"/>
              </a:lnSpc>
              <a:spcBef>
                <a:spcPct val="0"/>
              </a:spcBef>
              <a:spcAft>
                <a:spcPct val="0"/>
              </a:spcAft>
              <a:buClrTx/>
              <a:buSzTx/>
              <a:tabLst/>
            </a:pPr>
            <a:r>
              <a:rPr kumimoji="1" lang="en-US" altLang="ko-KR" b="0" i="0" u="none" strike="noStrike" cap="none" normalizeH="0" dirty="0" smtClean="0">
                <a:ln>
                  <a:noFill/>
                </a:ln>
                <a:solidFill>
                  <a:schemeClr val="tx2"/>
                </a:solidFill>
                <a:effectLst/>
                <a:latin typeface="Arial" pitchFamily="34" charset="0"/>
                <a:ea typeface="맑은 고딕" pitchFamily="50" charset="-127"/>
                <a:cs typeface="Arial" pitchFamily="34" charset="0"/>
              </a:rPr>
              <a:t>  </a:t>
            </a:r>
          </a:p>
        </p:txBody>
      </p:sp>
      <p:pic>
        <p:nvPicPr>
          <p:cNvPr id="14344" name="Picture 8" descr="http://www.servekorea.org/uploadfolder/tb_board/20121210160129.jpg"/>
          <p:cNvPicPr>
            <a:picLocks noChangeAspect="1" noChangeArrowheads="1"/>
          </p:cNvPicPr>
          <p:nvPr/>
        </p:nvPicPr>
        <p:blipFill>
          <a:blip r:embed="rId5"/>
          <a:srcRect/>
          <a:stretch>
            <a:fillRect/>
          </a:stretch>
        </p:blipFill>
        <p:spPr bwMode="auto">
          <a:xfrm>
            <a:off x="357159" y="4286257"/>
            <a:ext cx="2643206" cy="2286015"/>
          </a:xfrm>
          <a:prstGeom prst="rect">
            <a:avLst/>
          </a:prstGeom>
          <a:ln>
            <a:noFill/>
          </a:ln>
          <a:effectLst>
            <a:softEdge rad="112500"/>
          </a:effectLst>
        </p:spPr>
      </p:pic>
      <p:pic>
        <p:nvPicPr>
          <p:cNvPr id="14342" name="Picture 6" descr="http://www.servekorea.org/uploadfolder/tb_board/20121210154236.jpg"/>
          <p:cNvPicPr>
            <a:picLocks noChangeAspect="1" noChangeArrowheads="1"/>
          </p:cNvPicPr>
          <p:nvPr/>
        </p:nvPicPr>
        <p:blipFill>
          <a:blip r:embed="rId6"/>
          <a:srcRect/>
          <a:stretch>
            <a:fillRect/>
          </a:stretch>
        </p:blipFill>
        <p:spPr bwMode="auto">
          <a:xfrm>
            <a:off x="2928926" y="4286256"/>
            <a:ext cx="3000396" cy="20817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8" name="Rectangle 1"/>
          <p:cNvSpPr>
            <a:spLocks noChangeArrowheads="1"/>
          </p:cNvSpPr>
          <p:nvPr/>
        </p:nvSpPr>
        <p:spPr bwMode="auto">
          <a:xfrm>
            <a:off x="142844" y="1431982"/>
            <a:ext cx="536526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a:t>
            </a:r>
            <a:r>
              <a:rPr lang="en-US" altLang="ko-KR" sz="2000" b="1" dirty="0" smtClean="0">
                <a:solidFill>
                  <a:schemeClr val="tx2"/>
                </a:solidFill>
              </a:rPr>
              <a:t>The </a:t>
            </a:r>
            <a:r>
              <a:rPr lang="en-US" altLang="ko-KR" sz="2000" b="1" dirty="0">
                <a:solidFill>
                  <a:schemeClr val="tx2"/>
                </a:solidFill>
              </a:rPr>
              <a:t>victims of the </a:t>
            </a:r>
            <a:r>
              <a:rPr lang="en-US" altLang="ko-KR" sz="2000" b="1" dirty="0" err="1">
                <a:solidFill>
                  <a:schemeClr val="tx2"/>
                </a:solidFill>
              </a:rPr>
              <a:t>Sewol</a:t>
            </a:r>
            <a:r>
              <a:rPr lang="en-US" altLang="ko-KR" sz="2000" b="1" dirty="0">
                <a:solidFill>
                  <a:schemeClr val="tx2"/>
                </a:solidFill>
              </a:rPr>
              <a:t> Ferry</a:t>
            </a:r>
            <a:endParaRPr kumimoji="1" lang="en-US" altLang="ko-KR" sz="2000" b="1" dirty="0" smtClean="0">
              <a:solidFill>
                <a:schemeClr val="tx2"/>
              </a:solidFill>
              <a:latin typeface="Arial" pitchFamily="34" charset="0"/>
              <a:ea typeface="맑은 고딕" pitchFamily="50" charset="-127"/>
              <a:cs typeface="Arial" pitchFamily="34" charset="0"/>
            </a:endParaRPr>
          </a:p>
          <a:p>
            <a:pPr marL="342900" indent="-342900" fontAlgn="base">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a:p>
            <a:pPr fontAlgn="base" latinLnBrk="0">
              <a:spcBef>
                <a:spcPct val="0"/>
              </a:spcBef>
              <a:spcAft>
                <a:spcPct val="0"/>
              </a:spcAft>
            </a:pPr>
            <a:r>
              <a:rPr lang="en-US" altLang="ko-KR" dirty="0" smtClean="0">
                <a:solidFill>
                  <a:schemeClr val="tx2"/>
                </a:solidFill>
                <a:latin typeface="Arial" pitchFamily="34" charset="0"/>
                <a:cs typeface="Arial" pitchFamily="34" charset="0"/>
              </a:rPr>
              <a:t>The</a:t>
            </a:r>
            <a:r>
              <a:rPr lang="en-US" altLang="ko-KR" dirty="0">
                <a:solidFill>
                  <a:schemeClr val="tx2"/>
                </a:solidFill>
                <a:latin typeface="Arial" pitchFamily="34" charset="0"/>
                <a:cs typeface="Arial" pitchFamily="34" charset="0"/>
              </a:rPr>
              <a:t> sinking of the MV </a:t>
            </a:r>
            <a:r>
              <a:rPr lang="en-US" altLang="ko-KR" i="1" dirty="0" err="1">
                <a:solidFill>
                  <a:schemeClr val="tx2"/>
                </a:solidFill>
                <a:latin typeface="Arial" pitchFamily="34" charset="0"/>
                <a:cs typeface="Arial" pitchFamily="34" charset="0"/>
              </a:rPr>
              <a:t>Sewol</a:t>
            </a:r>
            <a:r>
              <a:rPr lang="en-US" altLang="ko-KR" dirty="0">
                <a:solidFill>
                  <a:schemeClr val="tx2"/>
                </a:solidFill>
                <a:latin typeface="Arial" pitchFamily="34" charset="0"/>
                <a:cs typeface="Arial" pitchFamily="34" charset="0"/>
              </a:rPr>
              <a:t> occurred on the </a:t>
            </a:r>
            <a:r>
              <a:rPr lang="en-US" altLang="ko-KR" dirty="0" smtClean="0">
                <a:solidFill>
                  <a:schemeClr val="tx2"/>
                </a:solidFill>
                <a:latin typeface="Arial" pitchFamily="34" charset="0"/>
                <a:cs typeface="Arial" pitchFamily="34" charset="0"/>
              </a:rPr>
              <a:t>morning of </a:t>
            </a:r>
            <a:r>
              <a:rPr lang="en-US" altLang="ko-KR" dirty="0">
                <a:solidFill>
                  <a:schemeClr val="tx2"/>
                </a:solidFill>
                <a:latin typeface="Arial" pitchFamily="34" charset="0"/>
                <a:cs typeface="Arial" pitchFamily="34" charset="0"/>
              </a:rPr>
              <a:t>16 April 2014 </a:t>
            </a:r>
            <a:r>
              <a:rPr lang="en-US" altLang="ko-KR" dirty="0" err="1">
                <a:solidFill>
                  <a:schemeClr val="tx2"/>
                </a:solidFill>
                <a:latin typeface="Arial" pitchFamily="34" charset="0"/>
                <a:cs typeface="Arial" pitchFamily="34" charset="0"/>
              </a:rPr>
              <a:t>en</a:t>
            </a:r>
            <a:r>
              <a:rPr lang="en-US" altLang="ko-KR" dirty="0">
                <a:solidFill>
                  <a:schemeClr val="tx2"/>
                </a:solidFill>
                <a:latin typeface="Arial" pitchFamily="34" charset="0"/>
                <a:cs typeface="Arial" pitchFamily="34" charset="0"/>
              </a:rPr>
              <a:t> route </a:t>
            </a:r>
            <a:r>
              <a:rPr lang="en-US" altLang="ko-KR" dirty="0" smtClean="0">
                <a:solidFill>
                  <a:schemeClr val="tx2"/>
                </a:solidFill>
                <a:latin typeface="Arial" pitchFamily="34" charset="0"/>
                <a:cs typeface="Arial" pitchFamily="34" charset="0"/>
              </a:rPr>
              <a:t>from</a:t>
            </a:r>
            <a:r>
              <a:rPr lang="en-US" altLang="ko-KR" dirty="0">
                <a:solidFill>
                  <a:schemeClr val="tx2"/>
                </a:solidFill>
                <a:latin typeface="Arial" pitchFamily="34" charset="0"/>
                <a:cs typeface="Arial" pitchFamily="34" charset="0"/>
              </a:rPr>
              <a:t> Incheon to </a:t>
            </a:r>
            <a:r>
              <a:rPr lang="en-US" altLang="ko-KR" dirty="0" err="1">
                <a:solidFill>
                  <a:schemeClr val="tx2"/>
                </a:solidFill>
                <a:latin typeface="Arial" pitchFamily="34" charset="0"/>
                <a:cs typeface="Arial" pitchFamily="34" charset="0"/>
              </a:rPr>
              <a:t>Jeju</a:t>
            </a:r>
            <a:r>
              <a:rPr lang="en-US" altLang="ko-KR" dirty="0">
                <a:solidFill>
                  <a:schemeClr val="tx2"/>
                </a:solidFill>
                <a:latin typeface="Arial" pitchFamily="34" charset="0"/>
                <a:cs typeface="Arial" pitchFamily="34" charset="0"/>
              </a:rPr>
              <a:t>. </a:t>
            </a:r>
            <a:endParaRPr lang="en-US" altLang="ko-KR" dirty="0" smtClean="0">
              <a:solidFill>
                <a:schemeClr val="tx2"/>
              </a:solidFill>
              <a:latin typeface="Arial" pitchFamily="34" charset="0"/>
              <a:cs typeface="Arial" pitchFamily="34" charset="0"/>
            </a:endParaRPr>
          </a:p>
          <a:p>
            <a:pPr fontAlgn="base" latinLnBrk="0">
              <a:spcBef>
                <a:spcPct val="0"/>
              </a:spcBef>
              <a:spcAft>
                <a:spcPct val="0"/>
              </a:spcAft>
            </a:pPr>
            <a:endParaRPr lang="en-US" altLang="ko-KR" dirty="0">
              <a:solidFill>
                <a:schemeClr val="tx2"/>
              </a:solidFill>
              <a:latin typeface="Arial" pitchFamily="34" charset="0"/>
              <a:cs typeface="Arial" pitchFamily="34" charset="0"/>
            </a:endParaRPr>
          </a:p>
          <a:p>
            <a:pPr marL="342900" indent="-342900" fontAlgn="base" latinLnBrk="0">
              <a:spcBef>
                <a:spcPct val="0"/>
              </a:spcBef>
              <a:spcAft>
                <a:spcPct val="0"/>
              </a:spcAft>
            </a:pPr>
            <a:r>
              <a:rPr lang="en-US" altLang="ko-KR" dirty="0">
                <a:solidFill>
                  <a:schemeClr val="tx2"/>
                </a:solidFill>
                <a:latin typeface="Arial" pitchFamily="34" charset="0"/>
                <a:cs typeface="Arial" pitchFamily="34" charset="0"/>
              </a:rPr>
              <a:t>The Japanese-built South Korean ferry capsized </a:t>
            </a:r>
          </a:p>
          <a:p>
            <a:pPr fontAlgn="base" latinLnBrk="0">
              <a:spcBef>
                <a:spcPct val="0"/>
              </a:spcBef>
              <a:spcAft>
                <a:spcPct val="0"/>
              </a:spcAft>
            </a:pPr>
            <a:r>
              <a:rPr lang="en-US" altLang="ko-KR" dirty="0">
                <a:solidFill>
                  <a:schemeClr val="tx2"/>
                </a:solidFill>
                <a:latin typeface="Arial" pitchFamily="34" charset="0"/>
                <a:cs typeface="Arial" pitchFamily="34" charset="0"/>
              </a:rPr>
              <a:t>while carrying 476 people, mostly secondary school </a:t>
            </a:r>
            <a:r>
              <a:rPr lang="en-US" altLang="ko-KR" dirty="0" smtClean="0">
                <a:solidFill>
                  <a:schemeClr val="tx2"/>
                </a:solidFill>
                <a:latin typeface="Arial" pitchFamily="34" charset="0"/>
                <a:cs typeface="Arial" pitchFamily="34" charset="0"/>
              </a:rPr>
              <a:t>students </a:t>
            </a:r>
            <a:r>
              <a:rPr lang="en-US" altLang="ko-KR" dirty="0">
                <a:solidFill>
                  <a:schemeClr val="tx2"/>
                </a:solidFill>
                <a:latin typeface="Arial" pitchFamily="34" charset="0"/>
                <a:cs typeface="Arial" pitchFamily="34" charset="0"/>
              </a:rPr>
              <a:t>from </a:t>
            </a:r>
            <a:r>
              <a:rPr lang="en-US" altLang="ko-KR" dirty="0" err="1">
                <a:solidFill>
                  <a:schemeClr val="tx2"/>
                </a:solidFill>
                <a:latin typeface="Arial" panose="020B0604020202020204" pitchFamily="34" charset="0"/>
                <a:cs typeface="Arial" panose="020B0604020202020204" pitchFamily="34" charset="0"/>
              </a:rPr>
              <a:t>Danwon</a:t>
            </a:r>
            <a:r>
              <a:rPr lang="en-US" altLang="ko-KR" dirty="0">
                <a:solidFill>
                  <a:schemeClr val="tx2"/>
                </a:solidFill>
                <a:latin typeface="Arial" pitchFamily="34" charset="0"/>
                <a:cs typeface="Arial" pitchFamily="34" charset="0"/>
              </a:rPr>
              <a:t> High School. </a:t>
            </a:r>
            <a:r>
              <a:rPr kumimoji="1" lang="en-US" altLang="ko-KR" dirty="0">
                <a:solidFill>
                  <a:schemeClr val="tx2"/>
                </a:solidFill>
                <a:latin typeface="Arial" pitchFamily="34" charset="0"/>
                <a:cs typeface="Arial" pitchFamily="34" charset="0"/>
              </a:rPr>
              <a:t> </a:t>
            </a:r>
          </a:p>
          <a:p>
            <a:pPr marL="342900" indent="-342900" fontAlgn="base" latinLnBrk="0">
              <a:spcBef>
                <a:spcPct val="0"/>
              </a:spcBef>
              <a:spcAft>
                <a:spcPct val="0"/>
              </a:spcAft>
            </a:pPr>
            <a:r>
              <a:rPr lang="en-US" altLang="ko-KR" dirty="0">
                <a:solidFill>
                  <a:schemeClr val="tx2"/>
                </a:solidFill>
                <a:latin typeface="Arial" panose="020B0604020202020204" pitchFamily="34" charset="0"/>
                <a:cs typeface="Arial" panose="020B0604020202020204" pitchFamily="34" charset="0"/>
              </a:rPr>
              <a:t>304 passengers died in the disaster</a:t>
            </a:r>
            <a:r>
              <a:rPr lang="en-US" altLang="ko-KR" dirty="0" smtClean="0">
                <a:solidFill>
                  <a:schemeClr val="tx2"/>
                </a:solidFill>
                <a:latin typeface="Arial" panose="020B0604020202020204" pitchFamily="34" charset="0"/>
                <a:cs typeface="Arial" panose="020B0604020202020204" pitchFamily="34" charset="0"/>
              </a:rPr>
              <a:t>.</a:t>
            </a:r>
            <a:endParaRPr kumimoji="1" lang="en-US" altLang="ko-KR" dirty="0">
              <a:solidFill>
                <a:schemeClr val="tx2"/>
              </a:solidFill>
              <a:latin typeface="Arial" pitchFamily="34" charset="0"/>
              <a:cs typeface="Arial" pitchFamily="34" charset="0"/>
            </a:endParaRPr>
          </a:p>
          <a:p>
            <a:pPr latinLnBrk="0"/>
            <a:endParaRPr lang="en-US" altLang="ko-KR" sz="2000" dirty="0" smtClean="0">
              <a:solidFill>
                <a:schemeClr val="tx2"/>
              </a:solidFill>
              <a:latin typeface="Arial" panose="020B0604020202020204" pitchFamily="34" charset="0"/>
              <a:cs typeface="Arial" panose="020B0604020202020204" pitchFamily="34" charset="0"/>
            </a:endParaRPr>
          </a:p>
          <a:p>
            <a:pPr latinLnBrk="0">
              <a:defRPr/>
            </a:pPr>
            <a:r>
              <a:rPr lang="en-US" dirty="0" smtClean="0">
                <a:solidFill>
                  <a:schemeClr val="tx2"/>
                </a:solidFill>
                <a:latin typeface="Arial" panose="020B0604020202020204" pitchFamily="34" charset="0"/>
                <a:cs typeface="Arial" panose="020B0604020202020204" pitchFamily="34" charset="0"/>
              </a:rPr>
              <a:t>A fund was created for the victims of the </a:t>
            </a:r>
            <a:r>
              <a:rPr lang="en-US" dirty="0" err="1" smtClean="0">
                <a:solidFill>
                  <a:schemeClr val="tx2"/>
                </a:solidFill>
                <a:latin typeface="Arial" panose="020B0604020202020204" pitchFamily="34" charset="0"/>
                <a:cs typeface="Arial" panose="020B0604020202020204" pitchFamily="34" charset="0"/>
              </a:rPr>
              <a:t>Sewol</a:t>
            </a:r>
            <a:r>
              <a:rPr lang="en-US" dirty="0" smtClean="0">
                <a:solidFill>
                  <a:schemeClr val="tx2"/>
                </a:solidFill>
                <a:latin typeface="Arial" panose="020B0604020202020204" pitchFamily="34" charset="0"/>
                <a:cs typeface="Arial" panose="020B0604020202020204" pitchFamily="34" charset="0"/>
              </a:rPr>
              <a:t> </a:t>
            </a:r>
          </a:p>
          <a:p>
            <a:pPr latinLnBrk="0">
              <a:defRPr/>
            </a:pPr>
            <a:r>
              <a:rPr lang="en-US" dirty="0" smtClean="0">
                <a:solidFill>
                  <a:schemeClr val="tx2"/>
                </a:solidFill>
                <a:latin typeface="Arial" panose="020B0604020202020204" pitchFamily="34" charset="0"/>
                <a:cs typeface="Arial" panose="020B0604020202020204" pitchFamily="34" charset="0"/>
              </a:rPr>
              <a:t>Ferry and other persons connected with the </a:t>
            </a:r>
          </a:p>
          <a:p>
            <a:pPr latinLnBrk="0">
              <a:defRPr/>
            </a:pPr>
            <a:r>
              <a:rPr lang="en-US" dirty="0" smtClean="0">
                <a:solidFill>
                  <a:schemeClr val="tx2"/>
                </a:solidFill>
                <a:latin typeface="Arial" panose="020B0604020202020204" pitchFamily="34" charset="0"/>
                <a:cs typeface="Arial" panose="020B0604020202020204" pitchFamily="34" charset="0"/>
              </a:rPr>
              <a:t>incident by Korean </a:t>
            </a:r>
            <a:r>
              <a:rPr lang="en-US" dirty="0" err="1" smtClean="0">
                <a:solidFill>
                  <a:schemeClr val="tx2"/>
                </a:solidFill>
                <a:latin typeface="Arial" panose="020B0604020202020204" pitchFamily="34" charset="0"/>
                <a:cs typeface="Arial" panose="020B0604020202020204" pitchFamily="34" charset="0"/>
              </a:rPr>
              <a:t>Diakonia</a:t>
            </a:r>
            <a:r>
              <a:rPr lang="en-US" dirty="0" smtClean="0">
                <a:solidFill>
                  <a:schemeClr val="tx2"/>
                </a:solidFill>
                <a:latin typeface="Arial" panose="020B0604020202020204" pitchFamily="34" charset="0"/>
                <a:cs typeface="Arial" panose="020B0604020202020204" pitchFamily="34" charset="0"/>
              </a:rPr>
              <a:t>. A KD staff was sent </a:t>
            </a:r>
          </a:p>
          <a:p>
            <a:pPr latinLnBrk="0">
              <a:defRPr/>
            </a:pPr>
            <a:r>
              <a:rPr lang="en-US" dirty="0" smtClean="0">
                <a:solidFill>
                  <a:schemeClr val="tx2"/>
                </a:solidFill>
                <a:latin typeface="Arial" panose="020B0604020202020204" pitchFamily="34" charset="0"/>
                <a:cs typeface="Arial" panose="020B0604020202020204" pitchFamily="34" charset="0"/>
              </a:rPr>
              <a:t>to </a:t>
            </a:r>
            <a:r>
              <a:rPr lang="en-US" dirty="0" err="1" smtClean="0">
                <a:solidFill>
                  <a:schemeClr val="tx2"/>
                </a:solidFill>
                <a:latin typeface="Arial" panose="020B0604020202020204" pitchFamily="34" charset="0"/>
                <a:cs typeface="Arial" panose="020B0604020202020204" pitchFamily="34" charset="0"/>
              </a:rPr>
              <a:t>Ansan</a:t>
            </a:r>
            <a:r>
              <a:rPr lang="en-US" dirty="0" smtClean="0">
                <a:solidFill>
                  <a:schemeClr val="tx2"/>
                </a:solidFill>
                <a:latin typeface="Arial" panose="020B0604020202020204" pitchFamily="34" charset="0"/>
                <a:cs typeface="Arial" panose="020B0604020202020204" pitchFamily="34" charset="0"/>
              </a:rPr>
              <a:t> (location of </a:t>
            </a:r>
            <a:r>
              <a:rPr lang="en-US" dirty="0" err="1" smtClean="0">
                <a:solidFill>
                  <a:schemeClr val="tx2"/>
                </a:solidFill>
                <a:latin typeface="Arial" panose="020B0604020202020204" pitchFamily="34" charset="0"/>
                <a:cs typeface="Arial" panose="020B0604020202020204" pitchFamily="34" charset="0"/>
              </a:rPr>
              <a:t>Danwon</a:t>
            </a:r>
            <a:r>
              <a:rPr lang="en-US" dirty="0" smtClean="0">
                <a:solidFill>
                  <a:schemeClr val="tx2"/>
                </a:solidFill>
                <a:latin typeface="Arial" pitchFamily="34" charset="0"/>
                <a:cs typeface="Arial" pitchFamily="34" charset="0"/>
              </a:rPr>
              <a:t> High School) </a:t>
            </a:r>
          </a:p>
          <a:p>
            <a:pPr latinLnBrk="0">
              <a:defRPr/>
            </a:pPr>
            <a:r>
              <a:rPr lang="en-US" dirty="0" smtClean="0">
                <a:solidFill>
                  <a:schemeClr val="tx2"/>
                </a:solidFill>
                <a:latin typeface="Arial" pitchFamily="34" charset="0"/>
                <a:cs typeface="Arial" pitchFamily="34" charset="0"/>
              </a:rPr>
              <a:t>and works with staff members from other </a:t>
            </a:r>
          </a:p>
          <a:p>
            <a:pPr latinLnBrk="0">
              <a:defRPr/>
            </a:pPr>
            <a:r>
              <a:rPr lang="en-US" dirty="0" smtClean="0">
                <a:solidFill>
                  <a:schemeClr val="tx2"/>
                </a:solidFill>
                <a:latin typeface="Arial" pitchFamily="34" charset="0"/>
                <a:cs typeface="Arial" pitchFamily="34" charset="0"/>
              </a:rPr>
              <a:t>organizations in the area to aid the victims.</a:t>
            </a:r>
            <a:r>
              <a:rPr lang="en-US" sz="2000" dirty="0" smtClean="0">
                <a:solidFill>
                  <a:schemeClr val="tx2"/>
                </a:solidFill>
                <a:latin typeface="Arial" pitchFamily="34" charset="0"/>
                <a:cs typeface="Arial" pitchFamily="34" charset="0"/>
              </a:rPr>
              <a:t> </a:t>
            </a:r>
          </a:p>
          <a:p>
            <a:pPr marL="342900" marR="0" lvl="0" indent="-342900" algn="l" defTabSz="914400" rtl="0" eaLnBrk="1" fontAlgn="base" latinLnBrk="1" hangingPunct="1">
              <a:lnSpc>
                <a:spcPct val="100000"/>
              </a:lnSpc>
              <a:spcBef>
                <a:spcPct val="0"/>
              </a:spcBef>
              <a:spcAft>
                <a:spcPct val="0"/>
              </a:spcAft>
              <a:buClrTx/>
              <a:buSzTx/>
              <a:tabLst/>
            </a:pPr>
            <a:r>
              <a:rPr kumimoji="1" lang="en-US" altLang="ko-KR" sz="1600" b="0" i="0" u="none" strike="noStrike" cap="none" normalizeH="0" dirty="0" smtClean="0">
                <a:ln>
                  <a:noFill/>
                </a:ln>
                <a:solidFill>
                  <a:schemeClr val="tx2"/>
                </a:solidFill>
                <a:effectLst/>
                <a:latin typeface="Arial" pitchFamily="34" charset="0"/>
                <a:ea typeface="맑은 고딕" pitchFamily="50" charset="-127"/>
                <a:cs typeface="Arial" pitchFamily="34" charset="0"/>
              </a:rPr>
              <a:t>  </a:t>
            </a:r>
          </a:p>
        </p:txBody>
      </p:sp>
      <p:pic>
        <p:nvPicPr>
          <p:cNvPr id="1025" name="Picture 1" descr="C:\Documents and Settings\Administrator\바탕 화면\세페.jpg3.jpg"/>
          <p:cNvPicPr>
            <a:picLocks noChangeAspect="1" noChangeArrowheads="1"/>
          </p:cNvPicPr>
          <p:nvPr/>
        </p:nvPicPr>
        <p:blipFill>
          <a:blip r:embed="rId4" cstate="print"/>
          <a:srcRect/>
          <a:stretch>
            <a:fillRect/>
          </a:stretch>
        </p:blipFill>
        <p:spPr bwMode="auto">
          <a:xfrm>
            <a:off x="5543823" y="3911961"/>
            <a:ext cx="3071834" cy="2143140"/>
          </a:xfrm>
          <a:prstGeom prst="rect">
            <a:avLst/>
          </a:prstGeom>
          <a:ln>
            <a:noFill/>
          </a:ln>
          <a:effectLst>
            <a:softEdge rad="112500"/>
          </a:effectLst>
        </p:spPr>
      </p:pic>
      <p:pic>
        <p:nvPicPr>
          <p:cNvPr id="1026" name="Picture 2" descr="C:\Documents and Settings\Administrator\바탕 화면\images.jpg"/>
          <p:cNvPicPr>
            <a:picLocks noChangeAspect="1" noChangeArrowheads="1"/>
          </p:cNvPicPr>
          <p:nvPr/>
        </p:nvPicPr>
        <p:blipFill>
          <a:blip r:embed="rId5"/>
          <a:srcRect/>
          <a:stretch>
            <a:fillRect/>
          </a:stretch>
        </p:blipFill>
        <p:spPr bwMode="auto">
          <a:xfrm>
            <a:off x="5508104" y="1344890"/>
            <a:ext cx="3143272" cy="2286016"/>
          </a:xfrm>
          <a:prstGeom prst="rect">
            <a:avLst/>
          </a:prstGeom>
          <a:ln>
            <a:noFill/>
          </a:ln>
          <a:effectLst>
            <a:softEdge rad="112500"/>
          </a:effectLst>
        </p:spPr>
      </p:pic>
      <p:sp>
        <p:nvSpPr>
          <p:cNvPr id="11" name="직사각형 10"/>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Local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9" name="Rectangle 1"/>
          <p:cNvSpPr>
            <a:spLocks noChangeArrowheads="1"/>
          </p:cNvSpPr>
          <p:nvPr/>
        </p:nvSpPr>
        <p:spPr bwMode="auto">
          <a:xfrm>
            <a:off x="357158" y="1536458"/>
            <a:ext cx="8429684"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pPr>
            <a:r>
              <a:rPr lang="en-US" altLang="ko-KR" sz="2000" b="1" dirty="0" smtClean="0">
                <a:solidFill>
                  <a:schemeClr val="tx2"/>
                </a:solidFill>
              </a:rPr>
              <a:t>The </a:t>
            </a:r>
            <a:r>
              <a:rPr lang="en-US" altLang="ko-KR" sz="2000" b="1" dirty="0">
                <a:solidFill>
                  <a:schemeClr val="tx2"/>
                </a:solidFill>
              </a:rPr>
              <a:t>comfort </a:t>
            </a:r>
            <a:r>
              <a:rPr lang="en-US" altLang="ko-KR" sz="2000" b="1" dirty="0" smtClean="0">
                <a:solidFill>
                  <a:schemeClr val="tx2"/>
                </a:solidFill>
              </a:rPr>
              <a:t>women</a:t>
            </a:r>
          </a:p>
          <a:p>
            <a:pPr marL="342900" lvl="0" indent="-342900" fontAlgn="base">
              <a:spcBef>
                <a:spcPct val="0"/>
              </a:spcBef>
              <a:spcAft>
                <a:spcPct val="0"/>
              </a:spcAft>
            </a:pPr>
            <a:endParaRPr kumimoji="1" lang="en-US" altLang="ko-KR" sz="2000" b="1" dirty="0" smtClean="0">
              <a:solidFill>
                <a:schemeClr val="tx2"/>
              </a:solidFill>
              <a:latin typeface="Arial" pitchFamily="34" charset="0"/>
              <a:ea typeface="맑은 고딕" pitchFamily="50" charset="-127"/>
              <a:cs typeface="Arial" pitchFamily="34" charset="0"/>
            </a:endParaRPr>
          </a:p>
          <a:p>
            <a:pPr latinLnBrk="0">
              <a:defRPr/>
            </a:pPr>
            <a:r>
              <a:rPr lang="en-US" dirty="0" smtClean="0">
                <a:solidFill>
                  <a:schemeClr val="tx2"/>
                </a:solidFill>
                <a:latin typeface="Arial" panose="020B0604020202020204" pitchFamily="34" charset="0"/>
                <a:cs typeface="Arial" panose="020B0604020202020204" pitchFamily="34" charset="0"/>
              </a:rPr>
              <a:t>Programs were created to aid the comfort women who were forced into sex </a:t>
            </a:r>
          </a:p>
          <a:p>
            <a:pPr latinLnBrk="0">
              <a:defRPr/>
            </a:pPr>
            <a:r>
              <a:rPr lang="en-US" dirty="0" smtClean="0">
                <a:solidFill>
                  <a:schemeClr val="tx2"/>
                </a:solidFill>
                <a:latin typeface="Arial" panose="020B0604020202020204" pitchFamily="34" charset="0"/>
                <a:cs typeface="Arial" panose="020B0604020202020204" pitchFamily="34" charset="0"/>
              </a:rPr>
              <a:t>slavery during the time of Japanese occupation of Korea. Continual aid was given </a:t>
            </a:r>
          </a:p>
          <a:p>
            <a:pPr latinLnBrk="0">
              <a:defRPr/>
            </a:pPr>
            <a:r>
              <a:rPr lang="en-US" dirty="0" smtClean="0">
                <a:solidFill>
                  <a:schemeClr val="tx2"/>
                </a:solidFill>
                <a:latin typeface="Arial" panose="020B0604020202020204" pitchFamily="34" charset="0"/>
                <a:cs typeface="Arial" panose="020B0604020202020204" pitchFamily="34" charset="0"/>
              </a:rPr>
              <a:t>to their new house titled 'Our Home' and also for another living space called </a:t>
            </a:r>
          </a:p>
          <a:p>
            <a:pPr latinLnBrk="0">
              <a:defRPr/>
            </a:pPr>
            <a:r>
              <a:rPr lang="en-US" dirty="0" smtClean="0">
                <a:solidFill>
                  <a:schemeClr val="tx2"/>
                </a:solidFill>
                <a:latin typeface="Arial" panose="020B0604020202020204" pitchFamily="34" charset="0"/>
                <a:cs typeface="Arial" panose="020B0604020202020204" pitchFamily="34" charset="0"/>
              </a:rPr>
              <a:t>'Sharing Home‘ for 2010~2015. Organized a Wednesday Gathering were held along that demanded apologies and reparations for these women from </a:t>
            </a:r>
          </a:p>
          <a:p>
            <a:pPr latinLnBrk="0">
              <a:defRPr/>
            </a:pPr>
            <a:r>
              <a:rPr lang="en-US" dirty="0" smtClean="0">
                <a:solidFill>
                  <a:schemeClr val="tx2"/>
                </a:solidFill>
                <a:latin typeface="Arial" panose="020B0604020202020204" pitchFamily="34" charset="0"/>
                <a:cs typeface="Arial" panose="020B0604020202020204" pitchFamily="34" charset="0"/>
              </a:rPr>
              <a:t>the Japanese government. </a:t>
            </a:r>
          </a:p>
        </p:txBody>
      </p:sp>
      <p:sp>
        <p:nvSpPr>
          <p:cNvPr id="19" name="직사각형 18"/>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Local Activities</a:t>
            </a:r>
            <a:r>
              <a:rPr lang="en-US" altLang="ko-KR" sz="2400" b="1" dirty="0" smtClean="0">
                <a:solidFill>
                  <a:schemeClr val="tx2">
                    <a:lumMod val="75000"/>
                  </a:schemeClr>
                </a:solidFill>
                <a:latin typeface="+mn-ea"/>
              </a:rPr>
              <a:t>, </a:t>
            </a:r>
            <a:r>
              <a:rPr lang="en-US" altLang="ko-KR" sz="2400" b="1" dirty="0">
                <a:solidFill>
                  <a:schemeClr val="tx2">
                    <a:lumMod val="75000"/>
                  </a:schemeClr>
                </a:solidFill>
                <a:latin typeface="+mn-ea"/>
              </a:rPr>
              <a:t>Highlight</a:t>
            </a:r>
            <a:endParaRPr lang="ko-KR" altLang="en-US" sz="2400" dirty="0">
              <a:solidFill>
                <a:schemeClr val="tx2">
                  <a:lumMod val="75000"/>
                </a:schemeClr>
              </a:solidFill>
            </a:endParaRPr>
          </a:p>
        </p:txBody>
      </p:sp>
      <p:pic>
        <p:nvPicPr>
          <p:cNvPr id="20" name="그림 19" descr="봄나들이.jpg"/>
          <p:cNvPicPr>
            <a:picLocks noChangeAspect="1"/>
          </p:cNvPicPr>
          <p:nvPr/>
        </p:nvPicPr>
        <p:blipFill>
          <a:blip r:embed="rId4" cstate="print"/>
          <a:stretch>
            <a:fillRect/>
          </a:stretch>
        </p:blipFill>
        <p:spPr>
          <a:xfrm>
            <a:off x="428596" y="4214818"/>
            <a:ext cx="3283249" cy="2183963"/>
          </a:xfrm>
          <a:prstGeom prst="rect">
            <a:avLst/>
          </a:prstGeom>
          <a:ln>
            <a:noFill/>
          </a:ln>
          <a:effectLst>
            <a:softEdge rad="112500"/>
          </a:effectLst>
        </p:spPr>
      </p:pic>
      <p:pic>
        <p:nvPicPr>
          <p:cNvPr id="21" name="그림 20" descr="나눔의 집.jpg"/>
          <p:cNvPicPr>
            <a:picLocks noChangeAspect="1"/>
          </p:cNvPicPr>
          <p:nvPr/>
        </p:nvPicPr>
        <p:blipFill>
          <a:blip r:embed="rId5"/>
          <a:stretch>
            <a:fillRect/>
          </a:stretch>
        </p:blipFill>
        <p:spPr>
          <a:xfrm>
            <a:off x="3786182" y="4196824"/>
            <a:ext cx="3214710" cy="21465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1142976" y="3429000"/>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1142976" y="4572008"/>
            <a:ext cx="21431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11"/>
          <p:cNvCxnSpPr/>
          <p:nvPr/>
        </p:nvCxnSpPr>
        <p:spPr>
          <a:xfrm>
            <a:off x="285720" y="100010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285720" y="285728"/>
            <a:ext cx="7715304" cy="182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Z:\아이티 PPT\KD 시그니쳐 영문 칼라.jpg"/>
          <p:cNvPicPr>
            <a:picLocks noChangeAspect="1" noChangeArrowheads="1"/>
          </p:cNvPicPr>
          <p:nvPr/>
        </p:nvPicPr>
        <p:blipFill>
          <a:blip r:embed="rId3"/>
          <a:srcRect/>
          <a:stretch>
            <a:fillRect/>
          </a:stretch>
        </p:blipFill>
        <p:spPr bwMode="auto">
          <a:xfrm>
            <a:off x="7786710" y="6215082"/>
            <a:ext cx="1147746" cy="496941"/>
          </a:xfrm>
          <a:prstGeom prst="rect">
            <a:avLst/>
          </a:prstGeom>
          <a:noFill/>
        </p:spPr>
      </p:pic>
      <p:sp>
        <p:nvSpPr>
          <p:cNvPr id="9" name="Rectangle 1"/>
          <p:cNvSpPr>
            <a:spLocks noChangeArrowheads="1"/>
          </p:cNvSpPr>
          <p:nvPr/>
        </p:nvSpPr>
        <p:spPr bwMode="auto">
          <a:xfrm>
            <a:off x="285720" y="1267604"/>
            <a:ext cx="836639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pPr>
            <a:r>
              <a:rPr kumimoji="1" lang="en-US" altLang="ko-KR" b="1" dirty="0" smtClean="0">
                <a:solidFill>
                  <a:schemeClr val="tx2"/>
                </a:solidFill>
                <a:latin typeface="Arial" pitchFamily="34" charset="0"/>
                <a:ea typeface="맑은 고딕" pitchFamily="50" charset="-127"/>
                <a:cs typeface="Arial" pitchFamily="34" charset="0"/>
              </a:rPr>
              <a:t>Korean survivors from </a:t>
            </a:r>
            <a:r>
              <a:rPr lang="en-US" altLang="ko-KR" b="1" dirty="0">
                <a:solidFill>
                  <a:schemeClr val="tx2"/>
                </a:solidFill>
              </a:rPr>
              <a:t>Nagasaki and Hiroshima</a:t>
            </a:r>
            <a:endParaRPr kumimoji="1" lang="en-US" altLang="ko-KR" b="1" dirty="0" smtClean="0">
              <a:solidFill>
                <a:schemeClr val="tx2"/>
              </a:solidFill>
              <a:latin typeface="Arial" pitchFamily="34" charset="0"/>
              <a:ea typeface="맑은 고딕" pitchFamily="50" charset="-127"/>
              <a:cs typeface="Arial" pitchFamily="34" charset="0"/>
            </a:endParaRPr>
          </a:p>
          <a:p>
            <a:pPr marL="342900" indent="-342900" algn="ctr" fontAlgn="base">
              <a:spcBef>
                <a:spcPct val="0"/>
              </a:spcBef>
              <a:spcAft>
                <a:spcPct val="0"/>
              </a:spcAft>
            </a:pPr>
            <a:r>
              <a:rPr kumimoji="1" lang="en-US" altLang="ko-KR" dirty="0" smtClean="0">
                <a:solidFill>
                  <a:schemeClr val="tx2"/>
                </a:solidFill>
                <a:latin typeface="Arial" pitchFamily="34" charset="0"/>
                <a:ea typeface="맑은 고딕" pitchFamily="50" charset="-127"/>
                <a:cs typeface="Arial" pitchFamily="34" charset="0"/>
              </a:rPr>
              <a:t>     </a:t>
            </a:r>
          </a:p>
          <a:p>
            <a:pPr latinLnBrk="0"/>
            <a:r>
              <a:rPr lang="en-US" dirty="0" smtClean="0">
                <a:solidFill>
                  <a:schemeClr val="tx2"/>
                </a:solidFill>
                <a:latin typeface="Arial" panose="020B0604020202020204" pitchFamily="34" charset="0"/>
                <a:cs typeface="Arial" panose="020B0604020202020204" pitchFamily="34" charset="0"/>
              </a:rPr>
              <a:t>During the second World War, atomic bombs were dropped the Japanese </a:t>
            </a:r>
          </a:p>
          <a:p>
            <a:pPr latinLnBrk="0"/>
            <a:r>
              <a:rPr lang="en-US" dirty="0" smtClean="0">
                <a:solidFill>
                  <a:schemeClr val="tx2"/>
                </a:solidFill>
                <a:latin typeface="Arial" panose="020B0604020202020204" pitchFamily="34" charset="0"/>
                <a:cs typeface="Arial" panose="020B0604020202020204" pitchFamily="34" charset="0"/>
              </a:rPr>
              <a:t>cities of Nagasaki and Hiroshima. 40,000 people out of 70,000 were killed </a:t>
            </a:r>
          </a:p>
          <a:p>
            <a:pPr latinLnBrk="0"/>
            <a:r>
              <a:rPr lang="en-US" dirty="0" smtClean="0">
                <a:solidFill>
                  <a:schemeClr val="tx2"/>
                </a:solidFill>
                <a:latin typeface="Arial" panose="020B0604020202020204" pitchFamily="34" charset="0"/>
                <a:cs typeface="Arial" panose="020B0604020202020204" pitchFamily="34" charset="0"/>
              </a:rPr>
              <a:t>instantly. 23,000 survivors came back to Korea. The survivors and their </a:t>
            </a:r>
          </a:p>
          <a:p>
            <a:pPr latinLnBrk="0"/>
            <a:r>
              <a:rPr lang="en-US" dirty="0" smtClean="0">
                <a:solidFill>
                  <a:schemeClr val="tx2"/>
                </a:solidFill>
                <a:latin typeface="Arial" panose="020B0604020202020204" pitchFamily="34" charset="0"/>
                <a:cs typeface="Arial" panose="020B0604020202020204" pitchFamily="34" charset="0"/>
              </a:rPr>
              <a:t>descendants suffer due to radiation. The KD has shared the stories of these </a:t>
            </a:r>
          </a:p>
          <a:p>
            <a:pPr latinLnBrk="0"/>
            <a:r>
              <a:rPr lang="en-US" dirty="0" smtClean="0">
                <a:solidFill>
                  <a:schemeClr val="tx2"/>
                </a:solidFill>
                <a:latin typeface="Arial" panose="020B0604020202020204" pitchFamily="34" charset="0"/>
                <a:cs typeface="Arial" panose="020B0604020202020204" pitchFamily="34" charset="0"/>
              </a:rPr>
              <a:t>individuals and are working to get a special law passed on behalf of them. </a:t>
            </a:r>
          </a:p>
          <a:p>
            <a:pPr marL="342900" indent="-342900" algn="ctr" fontAlgn="base">
              <a:spcBef>
                <a:spcPct val="0"/>
              </a:spcBef>
              <a:spcAft>
                <a:spcPct val="0"/>
              </a:spcAft>
            </a:pPr>
            <a:endParaRPr kumimoji="1" lang="en-US" altLang="ko-KR" dirty="0" smtClean="0">
              <a:solidFill>
                <a:schemeClr val="tx2"/>
              </a:solidFill>
              <a:latin typeface="Arial" pitchFamily="34" charset="0"/>
              <a:ea typeface="맑은 고딕" pitchFamily="50" charset="-127"/>
              <a:cs typeface="Arial" pitchFamily="34" charset="0"/>
            </a:endParaRPr>
          </a:p>
        </p:txBody>
      </p:sp>
      <p:sp>
        <p:nvSpPr>
          <p:cNvPr id="10" name="직사각형 9"/>
          <p:cNvSpPr/>
          <p:nvPr/>
        </p:nvSpPr>
        <p:spPr>
          <a:xfrm>
            <a:off x="285720" y="428604"/>
            <a:ext cx="77867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2">
                    <a:lumMod val="75000"/>
                  </a:schemeClr>
                </a:solidFill>
                <a:latin typeface="+mn-ea"/>
              </a:rPr>
              <a:t>What we do: Local Activities, Highlight</a:t>
            </a:r>
            <a:endParaRPr lang="ko-KR" altLang="en-US" sz="2400" dirty="0">
              <a:solidFill>
                <a:schemeClr val="tx2">
                  <a:lumMod val="75000"/>
                </a:schemeClr>
              </a:solidFill>
            </a:endParaRPr>
          </a:p>
        </p:txBody>
      </p:sp>
      <p:pic>
        <p:nvPicPr>
          <p:cNvPr id="11" name="그림 10" descr="원폭.jpg1.jpg"/>
          <p:cNvPicPr>
            <a:picLocks noChangeAspect="1"/>
          </p:cNvPicPr>
          <p:nvPr/>
        </p:nvPicPr>
        <p:blipFill>
          <a:blip r:embed="rId4"/>
          <a:stretch>
            <a:fillRect/>
          </a:stretch>
        </p:blipFill>
        <p:spPr>
          <a:xfrm>
            <a:off x="571472" y="4071942"/>
            <a:ext cx="3500462" cy="2353876"/>
          </a:xfrm>
          <a:prstGeom prst="rect">
            <a:avLst/>
          </a:prstGeom>
          <a:ln>
            <a:noFill/>
          </a:ln>
          <a:effectLst>
            <a:softEdge rad="112500"/>
          </a:effectLst>
        </p:spPr>
      </p:pic>
      <p:pic>
        <p:nvPicPr>
          <p:cNvPr id="15" name="그림 14" descr="원폭.jpg"/>
          <p:cNvPicPr>
            <a:picLocks noChangeAspect="1"/>
          </p:cNvPicPr>
          <p:nvPr/>
        </p:nvPicPr>
        <p:blipFill>
          <a:blip r:embed="rId5"/>
          <a:stretch>
            <a:fillRect/>
          </a:stretch>
        </p:blipFill>
        <p:spPr>
          <a:xfrm>
            <a:off x="4000496" y="4143380"/>
            <a:ext cx="3560079" cy="22860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TotalTime>
  <Words>1947</Words>
  <Application>Microsoft Office PowerPoint</Application>
  <PresentationFormat>화면 슬라이드 쇼(4:3)</PresentationFormat>
  <Paragraphs>249</Paragraphs>
  <Slides>24</Slides>
  <Notes>13</Notes>
  <HiddenSlides>0</HiddenSlides>
  <MMClips>0</MMClips>
  <ScaleCrop>false</ScaleCrop>
  <HeadingPairs>
    <vt:vector size="4" baseType="variant">
      <vt:variant>
        <vt:lpstr>테마</vt:lpstr>
      </vt:variant>
      <vt:variant>
        <vt:i4>1</vt:i4>
      </vt:variant>
      <vt:variant>
        <vt:lpstr>슬라이드 제목</vt:lpstr>
      </vt:variant>
      <vt:variant>
        <vt:i4>24</vt:i4>
      </vt:variant>
    </vt:vector>
  </HeadingPairs>
  <TitlesOfParts>
    <vt:vector size="25"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빌 게이츠</dc:creator>
  <cp:lastModifiedBy>kor user</cp:lastModifiedBy>
  <cp:revision>391</cp:revision>
  <dcterms:created xsi:type="dcterms:W3CDTF">2015-03-12T01:19:11Z</dcterms:created>
  <dcterms:modified xsi:type="dcterms:W3CDTF">2015-08-05T07:42:27Z</dcterms:modified>
</cp:coreProperties>
</file>