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3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64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78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41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88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8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44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69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6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3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20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6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6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13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B7B0-CB69-4C44-8D8A-F397986A3940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ED30-8C7B-446D-B6C8-9855C8DD57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52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26128" y="1368852"/>
            <a:ext cx="7975084" cy="303580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ko-KR" dirty="0" smtClean="0"/>
              <a:t>2018 </a:t>
            </a:r>
            <a:r>
              <a:rPr lang="ko-KR" altLang="en-US" dirty="0" err="1" smtClean="0"/>
              <a:t>해울림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해돋는마을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신생교회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사역보고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7016" y="4625079"/>
            <a:ext cx="7773308" cy="1655762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6" y="4316791"/>
            <a:ext cx="2249618" cy="168721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선한사마리아인</a:t>
            </a:r>
            <a:r>
              <a:rPr lang="ko-KR" altLang="en-US" dirty="0" smtClean="0"/>
              <a:t> 후원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개인 및 단체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총 </a:t>
            </a:r>
            <a:r>
              <a:rPr lang="en-US" altLang="ko-KR" sz="2800" dirty="0" smtClean="0"/>
              <a:t>112</a:t>
            </a:r>
            <a:r>
              <a:rPr lang="ko-KR" altLang="en-US" sz="2800" dirty="0" smtClean="0"/>
              <a:t>회</a:t>
            </a:r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868042" y="2093161"/>
            <a:ext cx="2981312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prstClr val="white"/>
                </a:solidFill>
              </a:rPr>
              <a:t>남선교회</a:t>
            </a:r>
            <a:r>
              <a:rPr lang="ko-KR" altLang="en-US" dirty="0" smtClean="0">
                <a:solidFill>
                  <a:prstClr val="white"/>
                </a:solidFill>
              </a:rPr>
              <a:t> 전국연합회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268421" y="2093160"/>
            <a:ext cx="2981312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prstClr val="white"/>
                </a:solidFill>
              </a:rPr>
              <a:t>실로암</a:t>
            </a:r>
            <a:r>
              <a:rPr lang="ko-KR" altLang="en-US" dirty="0" smtClean="0">
                <a:solidFill>
                  <a:prstClr val="white"/>
                </a:solidFill>
              </a:rPr>
              <a:t> 찬양선교단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7" y="2609344"/>
            <a:ext cx="2249617" cy="126541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6" y="3885767"/>
            <a:ext cx="1397252" cy="78595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71" y="3874754"/>
            <a:ext cx="1050203" cy="7876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3" y="2707919"/>
            <a:ext cx="2170450" cy="16278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3" y="4332150"/>
            <a:ext cx="2229140" cy="16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무료이발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총 </a:t>
            </a:r>
            <a:r>
              <a:rPr lang="en-US" altLang="ko-KR" sz="2800" dirty="0" smtClean="0"/>
              <a:t>12 </a:t>
            </a:r>
            <a:r>
              <a:rPr lang="ko-KR" altLang="en-US" sz="2800" dirty="0"/>
              <a:t>회</a:t>
            </a:r>
            <a:r>
              <a:rPr lang="en-US" altLang="ko-KR" sz="2800" dirty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</a:t>
            </a:r>
            <a:r>
              <a:rPr lang="en-US" altLang="ko-KR" sz="2800" dirty="0" smtClean="0"/>
              <a:t> 360 </a:t>
            </a:r>
            <a:r>
              <a:rPr lang="ko-KR" altLang="en-US" sz="2800" dirty="0"/>
              <a:t>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김광희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임선희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장선엽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최에스더외</a:t>
            </a:r>
            <a:r>
              <a:rPr lang="ko-KR" altLang="en-US" dirty="0" smtClean="0"/>
              <a:t> 정화예술대학생들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8" y="2670959"/>
            <a:ext cx="2562131" cy="19215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6682" y="4984498"/>
            <a:ext cx="2141145" cy="16058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8" y="4716855"/>
            <a:ext cx="2567825" cy="19258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43" y="2670959"/>
            <a:ext cx="2567825" cy="19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무료진료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남서울교회</a:t>
            </a:r>
            <a:r>
              <a:rPr lang="ko-KR" altLang="en-US" dirty="0" smtClean="0"/>
              <a:t> 의료봉사팀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ko-KR" altLang="en-US" sz="2800" dirty="0"/>
              <a:t>총 </a:t>
            </a:r>
            <a:r>
              <a:rPr lang="en-US" altLang="ko-KR" sz="2800" dirty="0" smtClean="0"/>
              <a:t>2 </a:t>
            </a:r>
            <a:r>
              <a:rPr lang="ko-KR" altLang="en-US" sz="2800" dirty="0"/>
              <a:t>회</a:t>
            </a:r>
            <a:r>
              <a:rPr lang="en-US" altLang="ko-KR" sz="2800" dirty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240 </a:t>
            </a:r>
            <a:r>
              <a:rPr lang="ko-KR" altLang="en-US" sz="2800" dirty="0"/>
              <a:t>명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1935922"/>
            <a:ext cx="3368894" cy="18950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3" y="3830926"/>
            <a:ext cx="1178930" cy="20958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42" y="3830925"/>
            <a:ext cx="1178931" cy="20958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3" y="3830924"/>
            <a:ext cx="1105463" cy="19652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2" y="3989436"/>
            <a:ext cx="4054241" cy="22805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07" y="2871620"/>
            <a:ext cx="2055137" cy="11560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44" y="2926100"/>
            <a:ext cx="1957176" cy="110091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1914023"/>
            <a:ext cx="1864278" cy="10486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65" y="1898146"/>
            <a:ext cx="1830264" cy="10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Image result for ì¢ì´ì»µ ì¬ì§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14513" r="22232" b="6815"/>
          <a:stretch/>
        </p:blipFill>
        <p:spPr bwMode="auto">
          <a:xfrm>
            <a:off x="749684" y="1966100"/>
            <a:ext cx="637498" cy="18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ì¢ì´ì»µ ì¬ì§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14513" r="22232" b="6815"/>
          <a:stretch/>
        </p:blipFill>
        <p:spPr bwMode="auto">
          <a:xfrm>
            <a:off x="749684" y="3110856"/>
            <a:ext cx="637498" cy="18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공동 우물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사용된 컵 </a:t>
            </a:r>
            <a:r>
              <a:rPr lang="en-US" altLang="ko-KR" sz="2800" dirty="0" smtClean="0"/>
              <a:t>160,000 </a:t>
            </a:r>
            <a:r>
              <a:rPr lang="ko-KR" altLang="en-US" sz="2800" dirty="0" smtClean="0"/>
              <a:t>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48424" y="2096064"/>
            <a:ext cx="5502244" cy="3695136"/>
          </a:xfrm>
        </p:spPr>
        <p:txBody>
          <a:bodyPr/>
          <a:lstStyle/>
          <a:p>
            <a:r>
              <a:rPr lang="ko-KR" altLang="en-US" dirty="0" smtClean="0"/>
              <a:t>도움을 주신 분들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영락교회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김나리 봉사단체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12760" r="22033" b="-2"/>
          <a:stretch/>
        </p:blipFill>
        <p:spPr>
          <a:xfrm>
            <a:off x="4568007" y="2734146"/>
            <a:ext cx="4068037" cy="3349782"/>
          </a:xfrm>
          <a:prstGeom prst="rect">
            <a:avLst/>
          </a:prstGeom>
        </p:spPr>
      </p:pic>
      <p:pic>
        <p:nvPicPr>
          <p:cNvPr id="5" name="Picture 8" descr="Image result for ë¡¯ë°íì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r="23465" b="15958"/>
          <a:stretch/>
        </p:blipFill>
        <p:spPr bwMode="auto">
          <a:xfrm>
            <a:off x="3227849" y="4122769"/>
            <a:ext cx="863882" cy="20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2445" y="3709221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prstClr val="white"/>
                </a:solidFill>
              </a:rPr>
              <a:t>555 m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7" y="2757953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prstClr val="white"/>
                </a:solidFill>
              </a:rPr>
              <a:t>~ 700 m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pic>
        <p:nvPicPr>
          <p:cNvPr id="2050" name="Picture 2" descr="Image result for ì¢ì´ì»µ ìê¸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r="34294"/>
          <a:stretch/>
        </p:blipFill>
        <p:spPr bwMode="auto">
          <a:xfrm>
            <a:off x="1772163" y="3241897"/>
            <a:ext cx="1035301" cy="29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ì¢ì´ì»µ ì¬ì§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14513" r="22232" b="6815"/>
          <a:stretch/>
        </p:blipFill>
        <p:spPr bwMode="auto">
          <a:xfrm>
            <a:off x="749684" y="4328036"/>
            <a:ext cx="637498" cy="18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5347" y="1496536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prstClr val="white"/>
                </a:solidFill>
              </a:rPr>
              <a:t>~ 928 m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어르신 교실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회원 </a:t>
            </a:r>
            <a:r>
              <a:rPr lang="en-US" altLang="ko-KR" sz="2800" dirty="0" smtClean="0"/>
              <a:t>162 </a:t>
            </a:r>
            <a:r>
              <a:rPr lang="ko-KR" altLang="en-US" sz="2800" dirty="0" smtClean="0"/>
              <a:t>명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강의 </a:t>
            </a:r>
            <a:r>
              <a:rPr lang="en-US" altLang="ko-KR" sz="2800" dirty="0" smtClean="0"/>
              <a:t>175 </a:t>
            </a:r>
            <a:r>
              <a:rPr lang="ko-KR" altLang="en-US" sz="2800" dirty="0" smtClean="0"/>
              <a:t>회</a:t>
            </a:r>
            <a:endParaRPr lang="ko-KR" altLang="en-US" sz="28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467646" y="2007218"/>
            <a:ext cx="8200722" cy="3649675"/>
            <a:chOff x="180643" y="1934790"/>
            <a:chExt cx="8200722" cy="3649675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979" y="1959683"/>
              <a:ext cx="1889156" cy="141686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42611" y="2659177"/>
              <a:ext cx="3306306" cy="185979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2504" y="2396373"/>
              <a:ext cx="2104928" cy="118402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143" y="3005750"/>
              <a:ext cx="1860145" cy="104633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43" y="4049903"/>
              <a:ext cx="2046083" cy="153456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726" y="4049903"/>
              <a:ext cx="1928388" cy="144629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399" y="1959683"/>
              <a:ext cx="2145671" cy="1609253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61644" y="3815465"/>
              <a:ext cx="1972215" cy="147916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5"/>
            <a:stretch/>
          </p:blipFill>
          <p:spPr>
            <a:xfrm rot="5400000">
              <a:off x="6348858" y="2017397"/>
              <a:ext cx="2115113" cy="194990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64" y="3359482"/>
              <a:ext cx="1949901" cy="109681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63" y="4453636"/>
              <a:ext cx="1949901" cy="1096819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6247" y="3838498"/>
              <a:ext cx="1995390" cy="1496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7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2" y="4265000"/>
            <a:ext cx="3475471" cy="195495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23636"/>
          <a:stretch/>
        </p:blipFill>
        <p:spPr>
          <a:xfrm>
            <a:off x="5069949" y="4237022"/>
            <a:ext cx="1774479" cy="19857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어르신 교실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생일잔치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그리고 원장님과 목사님</a:t>
            </a:r>
            <a:r>
              <a:rPr lang="en-US" altLang="ko-KR" sz="2800" dirty="0" smtClean="0"/>
              <a:t>^^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/>
          <a:stretch/>
        </p:blipFill>
        <p:spPr>
          <a:xfrm>
            <a:off x="598588" y="1935922"/>
            <a:ext cx="4182700" cy="23403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7"/>
          <a:stretch/>
        </p:blipFill>
        <p:spPr>
          <a:xfrm>
            <a:off x="5069949" y="1792585"/>
            <a:ext cx="3467478" cy="238841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b="21109"/>
          <a:stretch/>
        </p:blipFill>
        <p:spPr>
          <a:xfrm>
            <a:off x="6844428" y="4255124"/>
            <a:ext cx="1692999" cy="1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사랑채 입소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현 </a:t>
            </a:r>
            <a:r>
              <a:rPr lang="en-US" altLang="ko-KR" sz="2800" dirty="0" smtClean="0"/>
              <a:t>3 </a:t>
            </a:r>
            <a:r>
              <a:rPr lang="ko-KR" altLang="en-US" sz="2800" dirty="0" smtClean="0"/>
              <a:t>명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8" y="2073244"/>
            <a:ext cx="1983384" cy="40801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42" y="2073245"/>
            <a:ext cx="1147656" cy="23608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02" y="4586091"/>
            <a:ext cx="3224071" cy="15672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40" y="2075306"/>
            <a:ext cx="1146654" cy="235883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66" y="2073244"/>
            <a:ext cx="3150606" cy="23629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26" y="4582572"/>
            <a:ext cx="2094368" cy="15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너희가 짐을 서로 지라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그리하여 그리스도의 법을 성취하라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err="1" smtClean="0"/>
              <a:t>갈라디아서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6:2)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>
          <a:xfrm>
            <a:off x="685345" y="3602504"/>
            <a:ext cx="7765322" cy="218869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800" b="1" dirty="0" smtClean="0"/>
              <a:t>당신의 </a:t>
            </a:r>
            <a:r>
              <a:rPr lang="ko-KR" altLang="en-US" sz="2800" b="1" dirty="0"/>
              <a:t>크고 작은 </a:t>
            </a:r>
            <a:r>
              <a:rPr lang="ko-KR" altLang="en-US" sz="2800" b="1" dirty="0" smtClean="0"/>
              <a:t>도움들이 </a:t>
            </a:r>
            <a:r>
              <a:rPr lang="ko-KR" altLang="en-US" sz="2800" b="1" dirty="0"/>
              <a:t>모여 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2800" b="1" dirty="0"/>
              <a:t>이 모든 것을 가능하게 하였습니다</a:t>
            </a:r>
            <a:r>
              <a:rPr lang="en-US" altLang="ko-KR" sz="2800" b="1" dirty="0" smtClean="0"/>
              <a:t>.</a:t>
            </a:r>
          </a:p>
          <a:p>
            <a:r>
              <a:rPr lang="ko-KR" altLang="en-US" sz="2800" b="1" dirty="0" smtClean="0"/>
              <a:t>헌신에 감사 드립니다</a:t>
            </a:r>
            <a:r>
              <a:rPr lang="en-US" altLang="ko-KR" sz="2800" b="1" dirty="0" smtClean="0"/>
              <a:t>!</a:t>
            </a:r>
          </a:p>
          <a:p>
            <a:r>
              <a:rPr lang="ko-KR" altLang="en-US" sz="2800" b="1" dirty="0" smtClean="0"/>
              <a:t>담임목사 김원일</a:t>
            </a:r>
            <a:r>
              <a:rPr lang="en-US" altLang="ko-KR" sz="2800" b="1" dirty="0" smtClean="0"/>
              <a:t>/ </a:t>
            </a:r>
            <a:r>
              <a:rPr lang="ko-KR" altLang="en-US" sz="2800" b="1" dirty="0" smtClean="0"/>
              <a:t>이사장 장헌일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50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347" y="120709"/>
            <a:ext cx="7765321" cy="1326321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smtClean="0"/>
              <a:t>천국은 마치 사람이 자기 밭에 갖다 심은 겨자씨 한 알 같으니</a:t>
            </a:r>
            <a:r>
              <a:rPr lang="en-US" altLang="ko-KR" sz="2000" dirty="0" smtClean="0"/>
              <a:t>,</a:t>
            </a:r>
            <a:br>
              <a:rPr lang="en-US" altLang="ko-KR" sz="2000" dirty="0" smtClean="0"/>
            </a:br>
            <a:r>
              <a:rPr lang="ko-KR" altLang="en-US" sz="2000" dirty="0" smtClean="0"/>
              <a:t>이는 모든 씨보다 작은 것이로되 자란 후에는 나물보다 커서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나무가 되매 새들이 와서 그 가지에 깃들이느니라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마</a:t>
            </a:r>
            <a:r>
              <a:rPr lang="en-US" altLang="ko-KR" sz="2000" dirty="0" smtClean="0"/>
              <a:t>13:31-32)</a:t>
            </a:r>
            <a:endParaRPr lang="ko-KR" altLang="en-US" sz="2000" dirty="0"/>
          </a:p>
        </p:txBody>
      </p:sp>
      <p:pic>
        <p:nvPicPr>
          <p:cNvPr id="1030" name="Picture 6" descr="https://tistory2.daumcdn.net/tistory/549056/attach/57cda1f8eb6d444da14d35ff9a474ee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29" y="2195472"/>
            <a:ext cx="4802088" cy="45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3622" y="1879730"/>
            <a:ext cx="1210588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</a:rPr>
              <a:t>무료급식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r>
              <a:rPr lang="ko-KR" altLang="en-US" sz="2000" b="1" dirty="0" smtClean="0">
                <a:solidFill>
                  <a:prstClr val="white"/>
                </a:solidFill>
              </a:rPr>
              <a:t>무료이발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r>
              <a:rPr lang="ko-KR" altLang="en-US" sz="2000" b="1" dirty="0" smtClean="0">
                <a:solidFill>
                  <a:prstClr val="white"/>
                </a:solidFill>
              </a:rPr>
              <a:t>무료진료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7694" y="2031821"/>
            <a:ext cx="121058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</a:rPr>
              <a:t>공동우물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2982" y="3579644"/>
            <a:ext cx="146706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</a:rPr>
              <a:t>어르신교실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r>
              <a:rPr lang="ko-KR" altLang="en-US" sz="2000" b="1" dirty="0" smtClean="0">
                <a:solidFill>
                  <a:prstClr val="white"/>
                </a:solidFill>
              </a:rPr>
              <a:t>사랑채</a:t>
            </a:r>
            <a:endParaRPr lang="en-US" altLang="ko-KR" sz="2000" b="1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9" y="3579644"/>
            <a:ext cx="178766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prstClr val="white"/>
                </a:solidFill>
              </a:rPr>
              <a:t>새벽예배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pPr algn="r"/>
            <a:r>
              <a:rPr lang="ko-KR" altLang="en-US" sz="2000" b="1" dirty="0" smtClean="0">
                <a:solidFill>
                  <a:prstClr val="white"/>
                </a:solidFill>
              </a:rPr>
              <a:t>수요 </a:t>
            </a:r>
            <a:r>
              <a:rPr lang="ko-KR" altLang="en-US" sz="2000" b="1" dirty="0" err="1" smtClean="0">
                <a:solidFill>
                  <a:prstClr val="white"/>
                </a:solidFill>
              </a:rPr>
              <a:t>나눔예배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pPr algn="r"/>
            <a:r>
              <a:rPr lang="ko-KR" altLang="en-US" sz="2000" b="1" dirty="0" err="1" smtClean="0">
                <a:solidFill>
                  <a:prstClr val="white"/>
                </a:solidFill>
              </a:rPr>
              <a:t>금요찬양예배</a:t>
            </a:r>
            <a:endParaRPr lang="en-US" altLang="ko-KR" sz="2000" b="1" dirty="0" smtClean="0">
              <a:solidFill>
                <a:prstClr val="white"/>
              </a:solidFill>
            </a:endParaRPr>
          </a:p>
          <a:p>
            <a:pPr algn="r"/>
            <a:r>
              <a:rPr lang="ko-KR" altLang="en-US" sz="2000" b="1" dirty="0" smtClean="0">
                <a:solidFill>
                  <a:prstClr val="white"/>
                </a:solidFill>
              </a:rPr>
              <a:t>주일예배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335" y="6036543"/>
            <a:ext cx="85170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ko-KR" alt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천사 봉사자들</a:t>
            </a:r>
            <a:r>
              <a:rPr lang="en-US" altLang="ko-K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/ </a:t>
            </a:r>
            <a:r>
              <a:rPr lang="ko-KR" alt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후원자들</a:t>
            </a:r>
            <a:r>
              <a:rPr lang="en-US" altLang="ko-K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(CMS </a:t>
            </a:r>
            <a:r>
              <a:rPr lang="ko-KR" alt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등</a:t>
            </a:r>
            <a:r>
              <a:rPr lang="en-US" altLang="ko-K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)/ </a:t>
            </a:r>
            <a:r>
              <a:rPr lang="ko-KR" alt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선한 사마리아인</a:t>
            </a:r>
            <a:r>
              <a:rPr lang="en-US" altLang="ko-K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/ </a:t>
            </a:r>
            <a:r>
              <a:rPr lang="ko-KR" alt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이사회</a:t>
            </a:r>
            <a:endParaRPr lang="ko-KR" altLang="en-US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5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천사 봉사자들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단체 및 개인</a:t>
            </a:r>
            <a:r>
              <a:rPr lang="en-US" altLang="ko-KR" sz="2800" dirty="0" smtClean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860 </a:t>
            </a:r>
            <a:r>
              <a:rPr lang="ko-KR" altLang="en-US" sz="2800" dirty="0" smtClean="0"/>
              <a:t>명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주일봉사</a:t>
            </a:r>
            <a:r>
              <a:rPr lang="en-US" altLang="ko-KR" sz="28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237607" y="2122661"/>
            <a:ext cx="2661719" cy="430417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/>
              <a:t>다님길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임정택 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212079" y="2122661"/>
            <a:ext cx="2661719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희망꼬리 </a:t>
            </a:r>
            <a:r>
              <a:rPr lang="en-US" altLang="ko-KR" dirty="0" smtClean="0">
                <a:solidFill>
                  <a:prstClr val="white"/>
                </a:solidFill>
              </a:rPr>
              <a:t>(</a:t>
            </a:r>
            <a:r>
              <a:rPr lang="ko-KR" altLang="en-US" dirty="0" smtClean="0">
                <a:solidFill>
                  <a:prstClr val="white"/>
                </a:solidFill>
              </a:rPr>
              <a:t>박성빈 외</a:t>
            </a:r>
            <a:r>
              <a:rPr lang="en-US" altLang="ko-KR" dirty="0" smtClean="0">
                <a:solidFill>
                  <a:prstClr val="white"/>
                </a:solidFill>
              </a:rPr>
              <a:t>)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59487" y="2681496"/>
            <a:ext cx="3417958" cy="3024762"/>
            <a:chOff x="685347" y="2553078"/>
            <a:chExt cx="3417958" cy="302476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47" y="2553078"/>
              <a:ext cx="1701429" cy="302476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76" y="2553078"/>
              <a:ext cx="1701429" cy="3024762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5141524" y="2553078"/>
            <a:ext cx="2802827" cy="3153180"/>
            <a:chOff x="5141524" y="2553078"/>
            <a:chExt cx="2802827" cy="315318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524" y="4129668"/>
              <a:ext cx="2802826" cy="157659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525" y="2553078"/>
              <a:ext cx="2802826" cy="1576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천사 봉사자들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단체 및 개인</a:t>
            </a:r>
            <a:r>
              <a:rPr lang="en-US" altLang="ko-KR" sz="2800" dirty="0" smtClean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860 </a:t>
            </a:r>
            <a:r>
              <a:rPr lang="ko-KR" altLang="en-US" sz="2800" dirty="0" smtClean="0"/>
              <a:t>명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주일봉사</a:t>
            </a:r>
            <a:r>
              <a:rPr lang="en-US" altLang="ko-KR" sz="28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237607" y="2122661"/>
            <a:ext cx="3017522" cy="43041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더불어동창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이석진 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320716" y="2122661"/>
            <a:ext cx="2661719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prstClr val="white"/>
                </a:solidFill>
              </a:rPr>
              <a:t>봉조아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r>
              <a:rPr lang="en-US" altLang="ko-KR" dirty="0" smtClean="0">
                <a:solidFill>
                  <a:prstClr val="white"/>
                </a:solidFill>
              </a:rPr>
              <a:t>(</a:t>
            </a:r>
            <a:r>
              <a:rPr lang="ko-KR" altLang="en-US" dirty="0" err="1" smtClean="0">
                <a:solidFill>
                  <a:prstClr val="white"/>
                </a:solidFill>
              </a:rPr>
              <a:t>이지혜</a:t>
            </a:r>
            <a:r>
              <a:rPr lang="ko-KR" altLang="en-US" dirty="0" smtClean="0">
                <a:solidFill>
                  <a:prstClr val="white"/>
                </a:solidFill>
              </a:rPr>
              <a:t> 외</a:t>
            </a:r>
            <a:r>
              <a:rPr lang="en-US" altLang="ko-KR" dirty="0" smtClean="0">
                <a:solidFill>
                  <a:prstClr val="white"/>
                </a:solidFill>
              </a:rPr>
              <a:t>)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9" y="2620192"/>
            <a:ext cx="1615620" cy="287221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9" y="2620192"/>
            <a:ext cx="2553077" cy="14361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9" y="4056299"/>
            <a:ext cx="2553077" cy="143610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09" y="2620192"/>
            <a:ext cx="2741085" cy="154186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10" y="4162052"/>
            <a:ext cx="1372449" cy="24399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59" y="4162052"/>
            <a:ext cx="1368636" cy="24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천사 봉사자들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단체 및 개인</a:t>
            </a:r>
            <a:r>
              <a:rPr lang="en-US" altLang="ko-KR" sz="2800" dirty="0" smtClean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860 </a:t>
            </a:r>
            <a:r>
              <a:rPr lang="ko-KR" altLang="en-US" sz="2800" dirty="0" smtClean="0"/>
              <a:t>명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주일봉사</a:t>
            </a:r>
            <a:r>
              <a:rPr lang="en-US" altLang="ko-KR" sz="28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85347" y="2495172"/>
            <a:ext cx="3017522" cy="43041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이윤경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607544" y="4226274"/>
            <a:ext cx="1843123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prstClr val="white"/>
                </a:solidFill>
              </a:rPr>
              <a:t>서부순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8" y="4177609"/>
            <a:ext cx="2626866" cy="19701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7" y="2553078"/>
            <a:ext cx="2888055" cy="1624531"/>
          </a:xfrm>
          <a:prstGeom prst="rect">
            <a:avLst/>
          </a:prstGeom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685347" y="4235515"/>
            <a:ext cx="3017522" cy="164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prstClr val="white"/>
                </a:solidFill>
              </a:rPr>
              <a:t>임양덕</a:t>
            </a:r>
            <a:endParaRPr lang="en-US" altLang="ko-KR" dirty="0" smtClean="0">
              <a:solidFill>
                <a:prstClr val="white"/>
              </a:solidFill>
            </a:endParaRPr>
          </a:p>
          <a:p>
            <a:r>
              <a:rPr lang="ko-KR" altLang="en-US" dirty="0" smtClean="0">
                <a:solidFill>
                  <a:prstClr val="white"/>
                </a:solidFill>
              </a:rPr>
              <a:t>최경희</a:t>
            </a:r>
            <a:endParaRPr lang="en-US" altLang="ko-KR" dirty="0" smtClean="0">
              <a:solidFill>
                <a:prstClr val="white"/>
              </a:solidFill>
            </a:endParaRPr>
          </a:p>
          <a:p>
            <a:r>
              <a:rPr lang="ko-KR" altLang="en-US" dirty="0" smtClean="0">
                <a:solidFill>
                  <a:prstClr val="white"/>
                </a:solidFill>
              </a:rPr>
              <a:t>전옥자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6607545" y="5877786"/>
            <a:ext cx="1843123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그 외 다수</a:t>
            </a:r>
            <a:r>
              <a:rPr lang="en-US" altLang="ko-KR" dirty="0" smtClean="0">
                <a:solidFill>
                  <a:prstClr val="white"/>
                </a:solidFill>
              </a:rPr>
              <a:t>…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607545" y="5525246"/>
            <a:ext cx="2342320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민혁</a:t>
            </a:r>
            <a:r>
              <a:rPr lang="en-US" altLang="ko-KR" dirty="0" smtClean="0">
                <a:solidFill>
                  <a:prstClr val="white"/>
                </a:solidFill>
              </a:rPr>
              <a:t>,</a:t>
            </a:r>
            <a:r>
              <a:rPr lang="ko-KR" altLang="en-US" dirty="0" err="1" smtClean="0">
                <a:solidFill>
                  <a:prstClr val="white"/>
                </a:solidFill>
              </a:rPr>
              <a:t>채림</a:t>
            </a:r>
            <a:r>
              <a:rPr lang="en-US" altLang="ko-KR" dirty="0" smtClean="0">
                <a:solidFill>
                  <a:prstClr val="white"/>
                </a:solidFill>
              </a:rPr>
              <a:t>,</a:t>
            </a:r>
            <a:r>
              <a:rPr lang="ko-KR" altLang="en-US" dirty="0" err="1" smtClean="0">
                <a:solidFill>
                  <a:prstClr val="white"/>
                </a:solidFill>
              </a:rPr>
              <a:t>채령</a:t>
            </a:r>
            <a:r>
              <a:rPr lang="en-US" altLang="ko-KR" dirty="0" smtClean="0">
                <a:solidFill>
                  <a:prstClr val="white"/>
                </a:solidFill>
              </a:rPr>
              <a:t>…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4" y="4068396"/>
            <a:ext cx="1979871" cy="20793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8" y="2553078"/>
            <a:ext cx="2734147" cy="1537958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6699857" y="2533865"/>
            <a:ext cx="1843123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prstClr val="white"/>
                </a:solidFill>
              </a:rPr>
              <a:t>장혜정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천사 봉사자들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단체 및 개인</a:t>
            </a:r>
            <a:r>
              <a:rPr lang="en-US" altLang="ko-KR" sz="2800" dirty="0" smtClean="0"/>
              <a:t>, </a:t>
            </a:r>
            <a:r>
              <a:rPr lang="ko-KR" altLang="en-US" sz="2800" dirty="0"/>
              <a:t>연인원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860 </a:t>
            </a:r>
            <a:r>
              <a:rPr lang="ko-KR" altLang="en-US" sz="2800" dirty="0" smtClean="0"/>
              <a:t>명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주일봉사</a:t>
            </a:r>
            <a:r>
              <a:rPr lang="en-US" altLang="ko-KR" sz="28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57363" y="2066318"/>
            <a:ext cx="3533568" cy="43041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진짜 </a:t>
            </a:r>
            <a:r>
              <a:rPr lang="ko-KR" altLang="en-US" smtClean="0"/>
              <a:t>천사들</a:t>
            </a:r>
            <a:r>
              <a:rPr lang="en-US" altLang="ko-KR" dirty="0" smtClean="0"/>
              <a:t>…</a:t>
            </a:r>
            <a:r>
              <a:rPr lang="ko-KR" altLang="en-US" dirty="0" smtClean="0"/>
              <a:t>강남유치원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" y="2627131"/>
            <a:ext cx="3796420" cy="28473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8" y="2627131"/>
            <a:ext cx="3772277" cy="28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무료 급식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총 </a:t>
            </a:r>
            <a:r>
              <a:rPr lang="en-US" altLang="ko-KR" sz="2800" dirty="0" smtClean="0"/>
              <a:t>488 </a:t>
            </a:r>
            <a:r>
              <a:rPr lang="ko-KR" altLang="en-US" sz="2800" dirty="0" smtClean="0"/>
              <a:t>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연인원 약 </a:t>
            </a:r>
            <a:r>
              <a:rPr lang="en-US" altLang="ko-KR" sz="2800" dirty="0" smtClean="0"/>
              <a:t>79,760 </a:t>
            </a:r>
            <a:r>
              <a:rPr lang="ko-KR" altLang="en-US" sz="2800" dirty="0" smtClean="0"/>
              <a:t>명 </a:t>
            </a:r>
            <a:r>
              <a:rPr lang="en-US" altLang="ko-KR" sz="2800" dirty="0" smtClean="0"/>
              <a:t>(5</a:t>
            </a:r>
            <a:r>
              <a:rPr lang="ko-KR" altLang="en-US" sz="2800" dirty="0" smtClean="0"/>
              <a:t>개 사단</a:t>
            </a:r>
            <a:r>
              <a:rPr lang="en-US" altLang="ko-KR" sz="2800" dirty="0" smtClean="0"/>
              <a:t>?)</a:t>
            </a:r>
            <a:endParaRPr lang="ko-KR" altLang="en-US" dirty="0"/>
          </a:p>
        </p:txBody>
      </p:sp>
      <p:pic>
        <p:nvPicPr>
          <p:cNvPr id="1026" name="Picture 2" descr="Image result for ê¹ì¹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77" y="5088984"/>
            <a:ext cx="2122256" cy="11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1457" y="5328293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white"/>
                </a:solidFill>
              </a:rPr>
              <a:t>20-kg </a:t>
            </a:r>
            <a:r>
              <a:rPr lang="en-US" altLang="ko-KR" sz="2400" dirty="0" smtClean="0">
                <a:solidFill>
                  <a:prstClr val="white"/>
                </a:solidFill>
              </a:rPr>
              <a:t>500 </a:t>
            </a:r>
            <a:r>
              <a:rPr lang="ko-KR" altLang="en-US" sz="2400" dirty="0" smtClean="0">
                <a:solidFill>
                  <a:prstClr val="white"/>
                </a:solidFill>
              </a:rPr>
              <a:t>박스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ìê³ ê¸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77" y="3686949"/>
            <a:ext cx="2122256" cy="11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9850" y="3921631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prstClr val="white"/>
                </a:solidFill>
              </a:rPr>
              <a:t>약 </a:t>
            </a:r>
            <a:r>
              <a:rPr lang="en-US" altLang="ko-KR" sz="2400" dirty="0" smtClean="0">
                <a:solidFill>
                  <a:prstClr val="white"/>
                </a:solidFill>
              </a:rPr>
              <a:t>5 </a:t>
            </a:r>
            <a:r>
              <a:rPr lang="ko-KR" altLang="en-US" sz="2400" dirty="0" smtClean="0">
                <a:solidFill>
                  <a:prstClr val="white"/>
                </a:solidFill>
              </a:rPr>
              <a:t>톤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pic>
        <p:nvPicPr>
          <p:cNvPr id="1030" name="Picture 6" descr="Image result for ì í¬ë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0" t="38591" b="19058"/>
          <a:stretch/>
        </p:blipFill>
        <p:spPr bwMode="auto">
          <a:xfrm>
            <a:off x="4649674" y="2178989"/>
            <a:ext cx="1289461" cy="12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5355" y="2281968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</a:rPr>
              <a:t>1,080 </a:t>
            </a:r>
            <a:r>
              <a:rPr lang="ko-KR" altLang="en-US" sz="2400" dirty="0" smtClean="0">
                <a:solidFill>
                  <a:prstClr val="white"/>
                </a:solidFill>
              </a:rPr>
              <a:t>포대</a:t>
            </a:r>
            <a:r>
              <a:rPr lang="en-US" altLang="ko-KR" sz="2400" dirty="0" smtClean="0">
                <a:solidFill>
                  <a:prstClr val="white"/>
                </a:solidFill>
              </a:rPr>
              <a:t>/</a:t>
            </a:r>
          </a:p>
          <a:p>
            <a:pPr algn="ctr"/>
            <a:r>
              <a:rPr lang="ko-KR" altLang="en-US" sz="2400" dirty="0" smtClean="0">
                <a:solidFill>
                  <a:prstClr val="white"/>
                </a:solidFill>
              </a:rPr>
              <a:t>약 </a:t>
            </a:r>
            <a:r>
              <a:rPr lang="en-US" altLang="ko-KR" sz="2400" dirty="0" smtClean="0">
                <a:solidFill>
                  <a:prstClr val="white"/>
                </a:solidFill>
              </a:rPr>
              <a:t>22</a:t>
            </a:r>
            <a:r>
              <a:rPr lang="ko-KR" altLang="en-US" sz="2400" dirty="0" smtClean="0">
                <a:solidFill>
                  <a:prstClr val="white"/>
                </a:solidFill>
              </a:rPr>
              <a:t>톤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pic>
        <p:nvPicPr>
          <p:cNvPr id="1032" name="Picture 8" descr="Image result for ë¡¯ë°íì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r="23465" b="15958"/>
          <a:stretch/>
        </p:blipFill>
        <p:spPr bwMode="auto">
          <a:xfrm>
            <a:off x="2051194" y="3635574"/>
            <a:ext cx="1111842" cy="2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5191" y="3223383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prstClr val="white"/>
                </a:solidFill>
              </a:rPr>
              <a:t>555 m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6413" y="2071506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prstClr val="white"/>
                </a:solidFill>
              </a:rPr>
              <a:t>~800 m</a:t>
            </a:r>
            <a:endParaRPr lang="ko-KR" altLang="en-US" sz="3200" dirty="0">
              <a:solidFill>
                <a:prstClr val="white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107949" y="2209050"/>
            <a:ext cx="858464" cy="4116081"/>
            <a:chOff x="394603" y="1443103"/>
            <a:chExt cx="1179639" cy="486391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6002448"/>
              <a:ext cx="1179639" cy="304572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5697876"/>
              <a:ext cx="1179639" cy="304572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5393304"/>
              <a:ext cx="1179639" cy="304572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5088732"/>
              <a:ext cx="1179639" cy="304572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4784160"/>
              <a:ext cx="1179639" cy="304572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4479588"/>
              <a:ext cx="1179639" cy="304572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4175016"/>
              <a:ext cx="1179639" cy="304572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3870444"/>
              <a:ext cx="1179639" cy="304572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3575107"/>
              <a:ext cx="1179639" cy="304572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3270535"/>
              <a:ext cx="1179639" cy="304572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2965963"/>
              <a:ext cx="1179639" cy="304572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2661391"/>
              <a:ext cx="1179639" cy="304572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2356819"/>
              <a:ext cx="1179639" cy="30457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2052247"/>
              <a:ext cx="1179639" cy="304572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1747675"/>
              <a:ext cx="1179639" cy="304572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3" y="1443103"/>
              <a:ext cx="1179639" cy="304572"/>
            </a:xfrm>
            <a:prstGeom prst="rect">
              <a:avLst/>
            </a:prstGeom>
          </p:spPr>
        </p:pic>
      </p:grpSp>
      <p:pic>
        <p:nvPicPr>
          <p:cNvPr id="3" name="Picture 2" descr="Image result for êµ°ì¸ ê·¸ë¦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9"/>
          <a:stretch/>
        </p:blipFill>
        <p:spPr bwMode="auto">
          <a:xfrm>
            <a:off x="7025490" y="257520"/>
            <a:ext cx="1857855" cy="8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선한사마리아인</a:t>
            </a:r>
            <a:r>
              <a:rPr lang="ko-KR" altLang="en-US" dirty="0" smtClean="0"/>
              <a:t> 후원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개인 및 단체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총 </a:t>
            </a:r>
            <a:r>
              <a:rPr lang="en-US" altLang="ko-KR" sz="2800" dirty="0" smtClean="0"/>
              <a:t>112</a:t>
            </a:r>
            <a:r>
              <a:rPr lang="ko-KR" altLang="en-US" sz="2800" dirty="0" smtClean="0"/>
              <a:t>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600" b="1" dirty="0" smtClean="0"/>
              <a:t>개인후원자</a:t>
            </a:r>
            <a:r>
              <a:rPr lang="en-US" altLang="ko-KR" sz="2600" b="1" dirty="0" smtClean="0"/>
              <a:t>: 30</a:t>
            </a:r>
            <a:r>
              <a:rPr lang="ko-KR" altLang="en-US" sz="2600" b="1" dirty="0" smtClean="0"/>
              <a:t>명</a:t>
            </a:r>
            <a:endParaRPr lang="en-US" altLang="ko-KR" sz="2600" b="1" dirty="0" smtClean="0"/>
          </a:p>
          <a:p>
            <a:pPr lvl="1"/>
            <a:r>
              <a:rPr lang="ko-KR" altLang="en-US" sz="2300" dirty="0" smtClean="0"/>
              <a:t>김원일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이시우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이상배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김성례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이군주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송창식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김은수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이건자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홍정화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장문수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방연화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진향숙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이혜경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김원구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구상임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조정주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최준현</a:t>
            </a:r>
            <a:r>
              <a:rPr lang="en-US" altLang="ko-KR" sz="2300" dirty="0"/>
              <a:t>/</a:t>
            </a:r>
            <a:r>
              <a:rPr lang="ko-KR" altLang="en-US" sz="2300" dirty="0" smtClean="0"/>
              <a:t>서현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최경희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이칠성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이홍순</a:t>
            </a:r>
            <a:r>
              <a:rPr lang="en-US" altLang="ko-KR" sz="2300" dirty="0"/>
              <a:t>/</a:t>
            </a:r>
            <a:r>
              <a:rPr lang="ko-KR" altLang="en-US" sz="2300" dirty="0" smtClean="0"/>
              <a:t>전옥자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권태환</a:t>
            </a:r>
            <a:r>
              <a:rPr lang="en-US" altLang="ko-KR" sz="2300" dirty="0" smtClean="0"/>
              <a:t>,</a:t>
            </a:r>
            <a:br>
              <a:rPr lang="en-US" altLang="ko-KR" sz="2300" dirty="0" smtClean="0"/>
            </a:br>
            <a:r>
              <a:rPr lang="ko-KR" altLang="en-US" sz="2300" dirty="0" smtClean="0"/>
              <a:t>안병선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박노언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최문수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백승억</a:t>
            </a:r>
            <a:r>
              <a:rPr lang="en-US" altLang="ko-KR" sz="2300" dirty="0" smtClean="0"/>
              <a:t>,</a:t>
            </a:r>
            <a:r>
              <a:rPr lang="ko-KR" altLang="en-US" sz="2300" dirty="0" err="1" smtClean="0"/>
              <a:t>조흔행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박영민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강용성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임정미</a:t>
            </a:r>
            <a:r>
              <a:rPr lang="en-US" altLang="ko-KR" sz="2300" dirty="0" smtClean="0"/>
              <a:t>,</a:t>
            </a:r>
            <a:r>
              <a:rPr lang="ko-KR" altLang="en-US" sz="2300" dirty="0"/>
              <a:t> </a:t>
            </a:r>
            <a:r>
              <a:rPr lang="ko-KR" altLang="en-US" sz="2300" b="1" dirty="0" smtClean="0"/>
              <a:t>무명</a:t>
            </a:r>
            <a:r>
              <a:rPr lang="en-US" altLang="ko-KR" sz="2300" b="1" dirty="0" smtClean="0"/>
              <a:t>(2).</a:t>
            </a:r>
            <a:endParaRPr lang="ko-KR" altLang="en-US" sz="23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600" b="1" dirty="0" smtClean="0"/>
              <a:t>단체 및 교회</a:t>
            </a:r>
            <a:r>
              <a:rPr lang="en-US" altLang="ko-KR" sz="2600" b="1" dirty="0" smtClean="0"/>
              <a:t>: 39 </a:t>
            </a:r>
            <a:r>
              <a:rPr lang="ko-KR" altLang="en-US" sz="2600" b="1" dirty="0" smtClean="0"/>
              <a:t>단체</a:t>
            </a:r>
            <a:endParaRPr lang="en-US" altLang="ko-KR" sz="2600" b="1" dirty="0" smtClean="0"/>
          </a:p>
          <a:p>
            <a:pPr lvl="1"/>
            <a:r>
              <a:rPr lang="ko-KR" altLang="ko-KR" dirty="0" err="1">
                <a:effectLst/>
              </a:rPr>
              <a:t>남선교회전국연합회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한국기독교총연합회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영락교회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실로암찬양선교단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한국기독교봉사회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세무법인프라임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역촌성결교회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디딤돌사랑방선교회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남부교회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세계기독교총연합회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귀환중국동포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임마누엘교회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목양교회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생명나무숲교회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남대문교회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목동능력교회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천사클럽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관악노회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안식관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번동평화교회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진천기독연합회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목양의교회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서부제일교회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은광교회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열린복지랜드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한장총여교연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해돋는마을이사회</a:t>
            </a:r>
            <a:r>
              <a:rPr lang="en-US" altLang="ko-KR" dirty="0">
                <a:effectLst/>
              </a:rPr>
              <a:t>,SLI</a:t>
            </a:r>
            <a:r>
              <a:rPr lang="ko-KR" altLang="ko-KR" dirty="0">
                <a:effectLst/>
              </a:rPr>
              <a:t>㈜오수철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한성로타리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동성교회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덕산제일감리교회</a:t>
            </a:r>
            <a:r>
              <a:rPr lang="en-US" altLang="ko-KR" dirty="0">
                <a:effectLst/>
              </a:rPr>
              <a:t>,CLA</a:t>
            </a:r>
            <a:r>
              <a:rPr lang="ko-KR" altLang="ko-KR" dirty="0" err="1">
                <a:effectLst/>
              </a:rPr>
              <a:t>총동문회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남부교회</a:t>
            </a:r>
            <a:r>
              <a:rPr lang="en-US" altLang="ko-KR" dirty="0">
                <a:effectLst/>
              </a:rPr>
              <a:t>,(</a:t>
            </a:r>
            <a:r>
              <a:rPr lang="ko-KR" altLang="ko-KR" dirty="0">
                <a:effectLst/>
              </a:rPr>
              <a:t>사</a:t>
            </a:r>
            <a:r>
              <a:rPr lang="en-US" altLang="ko-KR" dirty="0">
                <a:effectLst/>
              </a:rPr>
              <a:t>)CK</a:t>
            </a:r>
            <a:r>
              <a:rPr lang="ko-KR" altLang="ko-KR" dirty="0">
                <a:effectLst/>
              </a:rPr>
              <a:t>여성위원회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순복음소하교회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서울믿음교회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>
                <a:effectLst/>
              </a:rPr>
              <a:t>대현교회</a:t>
            </a:r>
            <a:r>
              <a:rPr lang="en-US" altLang="ko-KR" dirty="0">
                <a:effectLst/>
              </a:rPr>
              <a:t>,</a:t>
            </a:r>
            <a:r>
              <a:rPr lang="ko-KR" altLang="ko-KR" dirty="0" err="1">
                <a:effectLst/>
              </a:rPr>
              <a:t>길교회</a:t>
            </a:r>
            <a:r>
              <a:rPr lang="en-US" altLang="ko-KR" dirty="0" smtClean="0">
                <a:effectLst/>
              </a:rPr>
              <a:t>.</a:t>
            </a:r>
            <a:endParaRPr lang="ko-KR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89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선한사마리아인</a:t>
            </a:r>
            <a:r>
              <a:rPr lang="ko-KR" altLang="en-US" dirty="0" smtClean="0"/>
              <a:t> 후원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개인 및 단체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총 </a:t>
            </a:r>
            <a:r>
              <a:rPr lang="en-US" altLang="ko-KR" sz="2800" dirty="0" smtClean="0"/>
              <a:t>112</a:t>
            </a:r>
            <a:r>
              <a:rPr lang="ko-KR" altLang="en-US" sz="2800" dirty="0" smtClean="0"/>
              <a:t>회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4294967295"/>
          </p:nvPr>
        </p:nvSpPr>
        <p:spPr>
          <a:xfrm>
            <a:off x="1550485" y="2041179"/>
            <a:ext cx="3017522" cy="43041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홍정화</a:t>
            </a:r>
            <a:endParaRPr lang="ko-KR" altLang="en-US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5469356" y="2041179"/>
            <a:ext cx="2981312" cy="430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prstClr val="white"/>
                </a:solidFill>
              </a:rPr>
              <a:t>영락교회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5" y="2580726"/>
            <a:ext cx="2070225" cy="155266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5" y="4133396"/>
            <a:ext cx="2070227" cy="1552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56" y="2471596"/>
            <a:ext cx="2249616" cy="126540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57" y="3737005"/>
            <a:ext cx="2249616" cy="12654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56" y="5002413"/>
            <a:ext cx="1115313" cy="83648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56" y="5002413"/>
            <a:ext cx="1030416" cy="7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TM04033921[[fn=다마스크]]</Template>
  <TotalTime>614</TotalTime>
  <Words>302</Words>
  <Application>Microsoft Office PowerPoint</Application>
  <PresentationFormat>화면 슬라이드 쇼(4:3)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Bookman Old Style</vt:lpstr>
      <vt:lpstr>Rockwell</vt:lpstr>
      <vt:lpstr>Damask</vt:lpstr>
      <vt:lpstr>2018 해울림 해돋는마을/신생교회 사역보고</vt:lpstr>
      <vt:lpstr>천국은 마치 사람이 자기 밭에 갖다 심은 겨자씨 한 알 같으니, 이는 모든 씨보다 작은 것이로되 자란 후에는 나물보다 커서  나무가 되매 새들이 와서 그 가지에 깃들이느니라 (마13:31-32)</vt:lpstr>
      <vt:lpstr>천사 봉사자들 단체 및 개인, 연인원 약 860 명 (주일봉사)</vt:lpstr>
      <vt:lpstr>천사 봉사자들 단체 및 개인, 연인원 약 860 명 (주일봉사)</vt:lpstr>
      <vt:lpstr>천사 봉사자들 단체 및 개인, 연인원 약 860 명 (주일봉사)</vt:lpstr>
      <vt:lpstr>천사 봉사자들 단체 및 개인, 연인원 약 860 명 (주일봉사)</vt:lpstr>
      <vt:lpstr>무료 급식 총 488 회, 연인원 약 79,760 명 (5개 사단?)</vt:lpstr>
      <vt:lpstr>선한사마리아인 후원 개인 및 단체, 총 112회</vt:lpstr>
      <vt:lpstr>선한사마리아인 후원 개인 및 단체, 총 112회</vt:lpstr>
      <vt:lpstr>선한사마리아인 후원 개인 및 단체, 총 112회</vt:lpstr>
      <vt:lpstr>무료이발 총 12 회, 연인원 약 360 명</vt:lpstr>
      <vt:lpstr>무료진료 (남서울교회 의료봉사팀) 총 2 회, 연인원 약 240 명</vt:lpstr>
      <vt:lpstr>공동 우물 사용된 컵 160,000 개</vt:lpstr>
      <vt:lpstr>어르신 교실 회원 162 명, 강의 175 회</vt:lpstr>
      <vt:lpstr>어르신 교실 생일잔치, 그리고 원장님과 목사님^^</vt:lpstr>
      <vt:lpstr>사랑채 입소 현 3 명</vt:lpstr>
      <vt:lpstr>너희가 짐을 서로 지라. 그리하여 그리스도의 법을 성취하라. (갈라디아서 6:2)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해울림 해돋는마을/신생교회 사역보고</dc:title>
  <dc:creator>송창식</dc:creator>
  <cp:lastModifiedBy>송 창식</cp:lastModifiedBy>
  <cp:revision>68</cp:revision>
  <dcterms:created xsi:type="dcterms:W3CDTF">2018-11-20T02:11:02Z</dcterms:created>
  <dcterms:modified xsi:type="dcterms:W3CDTF">2018-11-30T13:32:37Z</dcterms:modified>
</cp:coreProperties>
</file>